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38"/>
  </p:notesMasterIdLst>
  <p:sldIdLst>
    <p:sldId id="257" r:id="rId3"/>
    <p:sldId id="269" r:id="rId4"/>
    <p:sldId id="265" r:id="rId5"/>
    <p:sldId id="267" r:id="rId6"/>
    <p:sldId id="268" r:id="rId7"/>
    <p:sldId id="290" r:id="rId8"/>
    <p:sldId id="291" r:id="rId9"/>
    <p:sldId id="292" r:id="rId10"/>
    <p:sldId id="293" r:id="rId11"/>
    <p:sldId id="295" r:id="rId12"/>
    <p:sldId id="259" r:id="rId13"/>
    <p:sldId id="260" r:id="rId14"/>
    <p:sldId id="299" r:id="rId15"/>
    <p:sldId id="261" r:id="rId16"/>
    <p:sldId id="276" r:id="rId17"/>
    <p:sldId id="270" r:id="rId18"/>
    <p:sldId id="262" r:id="rId19"/>
    <p:sldId id="272" r:id="rId20"/>
    <p:sldId id="263" r:id="rId21"/>
    <p:sldId id="264" r:id="rId22"/>
    <p:sldId id="271" r:id="rId23"/>
    <p:sldId id="274" r:id="rId24"/>
    <p:sldId id="273" r:id="rId25"/>
    <p:sldId id="297" r:id="rId26"/>
    <p:sldId id="275" r:id="rId27"/>
    <p:sldId id="298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9" r:id="rId36"/>
    <p:sldId id="2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23421E-8D9D-4E97-8C6F-6993263D3B09}" v="1" dt="2022-09-29T04:08:02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5722" autoAdjust="0"/>
  </p:normalViewPr>
  <p:slideViewPr>
    <p:cSldViewPr snapToGrid="0">
      <p:cViewPr>
        <p:scale>
          <a:sx n="33" d="100"/>
          <a:sy n="33" d="100"/>
        </p:scale>
        <p:origin x="19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Alapati" userId="677d7762-9684-4613-b646-157b895c782c" providerId="ADAL" clId="{4523421E-8D9D-4E97-8C6F-6993263D3B09}"/>
    <pc:docChg chg="modSld">
      <pc:chgData name="Pavan Alapati" userId="677d7762-9684-4613-b646-157b895c782c" providerId="ADAL" clId="{4523421E-8D9D-4E97-8C6F-6993263D3B09}" dt="2022-09-29T04:39:03.562" v="3" actId="729"/>
      <pc:docMkLst>
        <pc:docMk/>
      </pc:docMkLst>
      <pc:sldChg chg="mod modShow">
        <pc:chgData name="Pavan Alapati" userId="677d7762-9684-4613-b646-157b895c782c" providerId="ADAL" clId="{4523421E-8D9D-4E97-8C6F-6993263D3B09}" dt="2022-09-29T04:39:03.562" v="3" actId="729"/>
        <pc:sldMkLst>
          <pc:docMk/>
          <pc:sldMk cId="1283488868" sldId="265"/>
        </pc:sldMkLst>
      </pc:sldChg>
      <pc:sldChg chg="mod modShow">
        <pc:chgData name="Pavan Alapati" userId="677d7762-9684-4613-b646-157b895c782c" providerId="ADAL" clId="{4523421E-8D9D-4E97-8C6F-6993263D3B09}" dt="2022-09-29T04:11:49.812" v="2" actId="729"/>
        <pc:sldMkLst>
          <pc:docMk/>
          <pc:sldMk cId="1299637932" sldId="267"/>
        </pc:sldMkLst>
      </pc:sldChg>
    </pc:docChg>
  </pc:docChgLst>
  <pc:docChgLst>
    <pc:chgData name="Pavan Alapati" userId="677d7762-9684-4613-b646-157b895c782c" providerId="ADAL" clId="{15BCEF6B-D268-449F-A32A-630A9B023918}"/>
    <pc:docChg chg="modSld sldOrd">
      <pc:chgData name="Pavan Alapati" userId="677d7762-9684-4613-b646-157b895c782c" providerId="ADAL" clId="{15BCEF6B-D268-449F-A32A-630A9B023918}" dt="2022-04-25T07:29:36.616" v="32"/>
      <pc:docMkLst>
        <pc:docMk/>
      </pc:docMkLst>
      <pc:sldChg chg="modSp mod">
        <pc:chgData name="Pavan Alapati" userId="677d7762-9684-4613-b646-157b895c782c" providerId="ADAL" clId="{15BCEF6B-D268-449F-A32A-630A9B023918}" dt="2022-04-13T02:37:26.424" v="29" actId="20577"/>
        <pc:sldMkLst>
          <pc:docMk/>
          <pc:sldMk cId="0" sldId="260"/>
        </pc:sldMkLst>
        <pc:spChg chg="mod">
          <ac:chgData name="Pavan Alapati" userId="677d7762-9684-4613-b646-157b895c782c" providerId="ADAL" clId="{15BCEF6B-D268-449F-A32A-630A9B023918}" dt="2022-04-13T02:37:19.088" v="19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Pavan Alapati" userId="677d7762-9684-4613-b646-157b895c782c" providerId="ADAL" clId="{15BCEF6B-D268-449F-A32A-630A9B023918}" dt="2022-04-13T02:37:26.424" v="29" actId="20577"/>
          <ac:spMkLst>
            <pc:docMk/>
            <pc:sldMk cId="0" sldId="260"/>
            <ac:spMk id="10" creationId="{00000000-0000-0000-0000-000000000000}"/>
          </ac:spMkLst>
        </pc:spChg>
        <pc:graphicFrameChg chg="mod">
          <ac:chgData name="Pavan Alapati" userId="677d7762-9684-4613-b646-157b895c782c" providerId="ADAL" clId="{15BCEF6B-D268-449F-A32A-630A9B023918}" dt="2022-04-13T02:37:20.855" v="20" actId="1076"/>
          <ac:graphicFrameMkLst>
            <pc:docMk/>
            <pc:sldMk cId="0" sldId="260"/>
            <ac:graphicFrameMk id="8" creationId="{00000000-0000-0000-0000-000000000000}"/>
          </ac:graphicFrameMkLst>
        </pc:graphicFrameChg>
      </pc:sldChg>
      <pc:sldChg chg="addSp">
        <pc:chgData name="Pavan Alapati" userId="677d7762-9684-4613-b646-157b895c782c" providerId="ADAL" clId="{15BCEF6B-D268-449F-A32A-630A9B023918}" dt="2022-04-25T07:29:36.616" v="32"/>
        <pc:sldMkLst>
          <pc:docMk/>
          <pc:sldMk cId="187633819" sldId="290"/>
        </pc:sldMkLst>
        <pc:inkChg chg="add">
          <ac:chgData name="Pavan Alapati" userId="677d7762-9684-4613-b646-157b895c782c" providerId="ADAL" clId="{15BCEF6B-D268-449F-A32A-630A9B023918}" dt="2022-04-25T07:29:36.616" v="32"/>
          <ac:inkMkLst>
            <pc:docMk/>
            <pc:sldMk cId="187633819" sldId="290"/>
            <ac:inkMk id="3" creationId="{0FD1C412-8E3C-4FF0-862D-33F652A3C4E0}"/>
          </ac:inkMkLst>
        </pc:inkChg>
      </pc:sldChg>
      <pc:sldChg chg="ord">
        <pc:chgData name="Pavan Alapati" userId="677d7762-9684-4613-b646-157b895c782c" providerId="ADAL" clId="{15BCEF6B-D268-449F-A32A-630A9B023918}" dt="2022-04-13T02:48:53.552" v="31"/>
        <pc:sldMkLst>
          <pc:docMk/>
          <pc:sldMk cId="2163084888" sldId="297"/>
        </pc:sldMkLst>
      </pc:sldChg>
    </pc:docChg>
  </pc:docChgLst>
  <pc:docChgLst>
    <pc:chgData name="Pavan Alapati" userId="677d7762-9684-4613-b646-157b895c782c" providerId="ADAL" clId="{757B43CF-3ABC-4ACD-99C7-D4062358FEF6}"/>
    <pc:docChg chg="undo custSel modSld">
      <pc:chgData name="Pavan Alapati" userId="677d7762-9684-4613-b646-157b895c782c" providerId="ADAL" clId="{757B43CF-3ABC-4ACD-99C7-D4062358FEF6}" dt="2022-08-26T02:12:55.984" v="28" actId="1076"/>
      <pc:docMkLst>
        <pc:docMk/>
      </pc:docMkLst>
      <pc:sldChg chg="addSp delSp modSp mod">
        <pc:chgData name="Pavan Alapati" userId="677d7762-9684-4613-b646-157b895c782c" providerId="ADAL" clId="{757B43CF-3ABC-4ACD-99C7-D4062358FEF6}" dt="2022-08-25T15:16:23.665" v="13" actId="1076"/>
        <pc:sldMkLst>
          <pc:docMk/>
          <pc:sldMk cId="0" sldId="260"/>
        </pc:sldMkLst>
        <pc:spChg chg="mod topLvl">
          <ac:chgData name="Pavan Alapati" userId="677d7762-9684-4613-b646-157b895c782c" providerId="ADAL" clId="{757B43CF-3ABC-4ACD-99C7-D4062358FEF6}" dt="2022-08-25T14:47:46.690" v="8" actId="338"/>
          <ac:spMkLst>
            <pc:docMk/>
            <pc:sldMk cId="0" sldId="260"/>
            <ac:spMk id="3" creationId="{00000000-0000-0000-0000-000000000000}"/>
          </ac:spMkLst>
        </pc:spChg>
        <pc:spChg chg="mod topLvl">
          <ac:chgData name="Pavan Alapati" userId="677d7762-9684-4613-b646-157b895c782c" providerId="ADAL" clId="{757B43CF-3ABC-4ACD-99C7-D4062358FEF6}" dt="2022-08-25T14:47:46.690" v="8" actId="338"/>
          <ac:spMkLst>
            <pc:docMk/>
            <pc:sldMk cId="0" sldId="260"/>
            <ac:spMk id="4" creationId="{00000000-0000-0000-0000-000000000000}"/>
          </ac:spMkLst>
        </pc:spChg>
        <pc:spChg chg="mod">
          <ac:chgData name="Pavan Alapati" userId="677d7762-9684-4613-b646-157b895c782c" providerId="ADAL" clId="{757B43CF-3ABC-4ACD-99C7-D4062358FEF6}" dt="2022-08-25T14:48:27.257" v="10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Pavan Alapati" userId="677d7762-9684-4613-b646-157b895c782c" providerId="ADAL" clId="{757B43CF-3ABC-4ACD-99C7-D4062358FEF6}" dt="2022-08-25T15:16:23.665" v="13" actId="1076"/>
          <ac:spMkLst>
            <pc:docMk/>
            <pc:sldMk cId="0" sldId="260"/>
            <ac:spMk id="14" creationId="{00000000-0000-0000-0000-000000000000}"/>
          </ac:spMkLst>
        </pc:spChg>
        <pc:grpChg chg="del">
          <ac:chgData name="Pavan Alapati" userId="677d7762-9684-4613-b646-157b895c782c" providerId="ADAL" clId="{757B43CF-3ABC-4ACD-99C7-D4062358FEF6}" dt="2022-08-25T14:47:38.233" v="7" actId="165"/>
          <ac:grpSpMkLst>
            <pc:docMk/>
            <pc:sldMk cId="0" sldId="260"/>
            <ac:grpSpMk id="2" creationId="{00000000-0000-0000-0000-000000000000}"/>
          </ac:grpSpMkLst>
        </pc:grpChg>
        <pc:grpChg chg="add mod">
          <ac:chgData name="Pavan Alapati" userId="677d7762-9684-4613-b646-157b895c782c" providerId="ADAL" clId="{757B43CF-3ABC-4ACD-99C7-D4062358FEF6}" dt="2022-08-25T14:47:46.690" v="8" actId="338"/>
          <ac:grpSpMkLst>
            <pc:docMk/>
            <pc:sldMk cId="0" sldId="260"/>
            <ac:grpSpMk id="15" creationId="{FAD05AFF-148C-5016-6459-49011D4E2F52}"/>
          </ac:grpSpMkLst>
        </pc:grpChg>
        <pc:graphicFrameChg chg="modGraphic">
          <ac:chgData name="Pavan Alapati" userId="677d7762-9684-4613-b646-157b895c782c" providerId="ADAL" clId="{757B43CF-3ABC-4ACD-99C7-D4062358FEF6}" dt="2022-08-25T14:47:24.545" v="6" actId="14734"/>
          <ac:graphicFrameMkLst>
            <pc:docMk/>
            <pc:sldMk cId="0" sldId="260"/>
            <ac:graphicFrameMk id="5" creationId="{00000000-0000-0000-0000-000000000000}"/>
          </ac:graphicFrameMkLst>
        </pc:graphicFrameChg>
      </pc:sldChg>
      <pc:sldChg chg="modSp mod modAnim">
        <pc:chgData name="Pavan Alapati" userId="677d7762-9684-4613-b646-157b895c782c" providerId="ADAL" clId="{757B43CF-3ABC-4ACD-99C7-D4062358FEF6}" dt="2022-08-25T15:19:59.522" v="24"/>
        <pc:sldMkLst>
          <pc:docMk/>
          <pc:sldMk cId="0" sldId="261"/>
        </pc:sldMkLst>
        <pc:spChg chg="mod">
          <ac:chgData name="Pavan Alapati" userId="677d7762-9684-4613-b646-157b895c782c" providerId="ADAL" clId="{757B43CF-3ABC-4ACD-99C7-D4062358FEF6}" dt="2022-08-25T15:16:49.448" v="17" actId="14100"/>
          <ac:spMkLst>
            <pc:docMk/>
            <pc:sldMk cId="0" sldId="261"/>
            <ac:spMk id="16" creationId="{EBF305CB-A69E-4FBD-9ED6-1B5212FD0223}"/>
          </ac:spMkLst>
        </pc:spChg>
      </pc:sldChg>
      <pc:sldChg chg="modSp mod">
        <pc:chgData name="Pavan Alapati" userId="677d7762-9684-4613-b646-157b895c782c" providerId="ADAL" clId="{757B43CF-3ABC-4ACD-99C7-D4062358FEF6}" dt="2022-08-25T17:01:48.056" v="27" actId="14734"/>
        <pc:sldMkLst>
          <pc:docMk/>
          <pc:sldMk cId="0" sldId="264"/>
        </pc:sldMkLst>
        <pc:graphicFrameChg chg="modGraphic">
          <ac:chgData name="Pavan Alapati" userId="677d7762-9684-4613-b646-157b895c782c" providerId="ADAL" clId="{757B43CF-3ABC-4ACD-99C7-D4062358FEF6}" dt="2022-08-25T17:01:48.056" v="27" actId="14734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modSp mod">
        <pc:chgData name="Pavan Alapati" userId="677d7762-9684-4613-b646-157b895c782c" providerId="ADAL" clId="{757B43CF-3ABC-4ACD-99C7-D4062358FEF6}" dt="2022-08-26T02:12:55.984" v="28" actId="1076"/>
        <pc:sldMkLst>
          <pc:docMk/>
          <pc:sldMk cId="0" sldId="271"/>
        </pc:sldMkLst>
        <pc:spChg chg="mod">
          <ac:chgData name="Pavan Alapati" userId="677d7762-9684-4613-b646-157b895c782c" providerId="ADAL" clId="{757B43CF-3ABC-4ACD-99C7-D4062358FEF6}" dt="2022-08-26T02:12:55.984" v="28" actId="1076"/>
          <ac:spMkLst>
            <pc:docMk/>
            <pc:sldMk cId="0" sldId="271"/>
            <ac:spMk id="4" creationId="{00000000-0000-0000-0000-000000000000}"/>
          </ac:spMkLst>
        </pc:spChg>
      </pc:sldChg>
      <pc:sldChg chg="addSp modSp modAnim">
        <pc:chgData name="Pavan Alapati" userId="677d7762-9684-4613-b646-157b895c782c" providerId="ADAL" clId="{757B43CF-3ABC-4ACD-99C7-D4062358FEF6}" dt="2022-08-25T16:56:12.685" v="25" actId="164"/>
        <pc:sldMkLst>
          <pc:docMk/>
          <pc:sldMk cId="0" sldId="272"/>
        </pc:sldMkLst>
        <pc:spChg chg="mod">
          <ac:chgData name="Pavan Alapati" userId="677d7762-9684-4613-b646-157b895c782c" providerId="ADAL" clId="{757B43CF-3ABC-4ACD-99C7-D4062358FEF6}" dt="2022-08-25T16:56:12.685" v="25" actId="164"/>
          <ac:spMkLst>
            <pc:docMk/>
            <pc:sldMk cId="0" sldId="272"/>
            <ac:spMk id="6" creationId="{00000000-0000-0000-0000-000000000000}"/>
          </ac:spMkLst>
        </pc:spChg>
        <pc:spChg chg="mod">
          <ac:chgData name="Pavan Alapati" userId="677d7762-9684-4613-b646-157b895c782c" providerId="ADAL" clId="{757B43CF-3ABC-4ACD-99C7-D4062358FEF6}" dt="2022-08-25T16:56:12.685" v="25" actId="164"/>
          <ac:spMkLst>
            <pc:docMk/>
            <pc:sldMk cId="0" sldId="272"/>
            <ac:spMk id="9" creationId="{00000000-0000-0000-0000-000000000000}"/>
          </ac:spMkLst>
        </pc:spChg>
        <pc:spChg chg="mod">
          <ac:chgData name="Pavan Alapati" userId="677d7762-9684-4613-b646-157b895c782c" providerId="ADAL" clId="{757B43CF-3ABC-4ACD-99C7-D4062358FEF6}" dt="2022-08-25T16:56:12.685" v="25" actId="164"/>
          <ac:spMkLst>
            <pc:docMk/>
            <pc:sldMk cId="0" sldId="272"/>
            <ac:spMk id="10" creationId="{00000000-0000-0000-0000-000000000000}"/>
          </ac:spMkLst>
        </pc:spChg>
        <pc:spChg chg="mod">
          <ac:chgData name="Pavan Alapati" userId="677d7762-9684-4613-b646-157b895c782c" providerId="ADAL" clId="{757B43CF-3ABC-4ACD-99C7-D4062358FEF6}" dt="2022-08-25T16:56:12.685" v="25" actId="164"/>
          <ac:spMkLst>
            <pc:docMk/>
            <pc:sldMk cId="0" sldId="272"/>
            <ac:spMk id="11" creationId="{00000000-0000-0000-0000-000000000000}"/>
          </ac:spMkLst>
        </pc:spChg>
        <pc:grpChg chg="add mod">
          <ac:chgData name="Pavan Alapati" userId="677d7762-9684-4613-b646-157b895c782c" providerId="ADAL" clId="{757B43CF-3ABC-4ACD-99C7-D4062358FEF6}" dt="2022-08-25T16:56:12.685" v="25" actId="164"/>
          <ac:grpSpMkLst>
            <pc:docMk/>
            <pc:sldMk cId="0" sldId="272"/>
            <ac:grpSpMk id="5" creationId="{6901DDA3-9A1E-EF2E-1693-EEFB3818A6FB}"/>
          </ac:grpSpMkLst>
        </pc:grpChg>
        <pc:grpChg chg="mod">
          <ac:chgData name="Pavan Alapati" userId="677d7762-9684-4613-b646-157b895c782c" providerId="ADAL" clId="{757B43CF-3ABC-4ACD-99C7-D4062358FEF6}" dt="2022-08-25T16:56:12.685" v="25" actId="164"/>
          <ac:grpSpMkLst>
            <pc:docMk/>
            <pc:sldMk cId="0" sldId="272"/>
            <ac:grpSpMk id="12" creationId="{BE68B235-8EAF-4FF8-9015-F4189F5A7C86}"/>
          </ac:grpSpMkLst>
        </pc:grpChg>
        <pc:grpChg chg="mod">
          <ac:chgData name="Pavan Alapati" userId="677d7762-9684-4613-b646-157b895c782c" providerId="ADAL" clId="{757B43CF-3ABC-4ACD-99C7-D4062358FEF6}" dt="2022-08-25T16:56:12.685" v="25" actId="164"/>
          <ac:grpSpMkLst>
            <pc:docMk/>
            <pc:sldMk cId="0" sldId="272"/>
            <ac:grpSpMk id="13" creationId="{16469269-97E6-444F-B1E4-C1D092F1A1DB}"/>
          </ac:grpSpMkLst>
        </pc:grpChg>
      </pc:sldChg>
      <pc:sldChg chg="delSp modSp mod">
        <pc:chgData name="Pavan Alapati" userId="677d7762-9684-4613-b646-157b895c782c" providerId="ADAL" clId="{757B43CF-3ABC-4ACD-99C7-D4062358FEF6}" dt="2022-08-25T10:28:11.053" v="3" actId="1076"/>
        <pc:sldMkLst>
          <pc:docMk/>
          <pc:sldMk cId="187633819" sldId="290"/>
        </pc:sldMkLst>
        <pc:picChg chg="mod">
          <ac:chgData name="Pavan Alapati" userId="677d7762-9684-4613-b646-157b895c782c" providerId="ADAL" clId="{757B43CF-3ABC-4ACD-99C7-D4062358FEF6}" dt="2022-08-25T10:28:11.053" v="3" actId="1076"/>
          <ac:picMkLst>
            <pc:docMk/>
            <pc:sldMk cId="187633819" sldId="290"/>
            <ac:picMk id="11" creationId="{02A3DA33-2FD9-4936-9577-9865FEAECC1F}"/>
          </ac:picMkLst>
        </pc:picChg>
        <pc:inkChg chg="del mod">
          <ac:chgData name="Pavan Alapati" userId="677d7762-9684-4613-b646-157b895c782c" providerId="ADAL" clId="{757B43CF-3ABC-4ACD-99C7-D4062358FEF6}" dt="2022-08-25T10:28:07.769" v="2" actId="478"/>
          <ac:inkMkLst>
            <pc:docMk/>
            <pc:sldMk cId="187633819" sldId="290"/>
            <ac:inkMk id="3" creationId="{0FD1C412-8E3C-4FF0-862D-33F652A3C4E0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9B676-79ED-4514-90A9-3182254C10C1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1C690-C315-4F7D-8EC9-7AA7E405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327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9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81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61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85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13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18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92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Authentication : Who is this user?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Authorization : Are they allowed to do this?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Principal : Is the person you identified through the process of authentication (currently logged in user)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Granted Authority : Authorization of permission is called as Authority or Granted Authority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Role : Group of authorities. Roles are fine grained permissions.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97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6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1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1C690-C315-4F7D-8EC9-7AA7E40501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7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673101"/>
            <a:ext cx="1882121" cy="61184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764117" y="761999"/>
            <a:ext cx="0" cy="4631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0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3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642" marR="0" indent="-231642" algn="l" defTabSz="60958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2133" baseline="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34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89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1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47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6514" y="2182985"/>
            <a:ext cx="5257800" cy="348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17329" y="2182985"/>
            <a:ext cx="5257800" cy="348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823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6392" y="1922779"/>
            <a:ext cx="893921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369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048469" y="673101"/>
            <a:ext cx="1882121" cy="61184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764117" y="761999"/>
            <a:ext cx="0" cy="4631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F84B8-BC54-4A5E-8DD6-84C4964CEFA6}"/>
              </a:ext>
            </a:extLst>
          </p:cNvPr>
          <p:cNvCxnSpPr/>
          <p:nvPr userDrawn="1"/>
        </p:nvCxnSpPr>
        <p:spPr>
          <a:xfrm>
            <a:off x="2764117" y="761999"/>
            <a:ext cx="0" cy="4631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8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74231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67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80534" y="4453469"/>
            <a:ext cx="8650817" cy="35657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327910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13912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11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1021" y="939030"/>
            <a:ext cx="6100980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5" y="1439864"/>
            <a:ext cx="5080779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433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74231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67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80534" y="4453469"/>
            <a:ext cx="8650817" cy="35657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37880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8312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7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223912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192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6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300"/>
              </a:spcAft>
              <a:buNone/>
              <a:defRPr sz="1867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43066" y="202672"/>
            <a:ext cx="1648295" cy="54239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2622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6349807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70684" marR="0" indent="-170684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F73288-D56F-4B0A-9BD1-93B30BCFF330}"/>
              </a:ext>
            </a:extLst>
          </p:cNvPr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F2A36C-3CC5-4DB1-B2E5-071AB0BC1B2D}"/>
              </a:ext>
            </a:extLst>
          </p:cNvPr>
          <p:cNvCxnSpPr/>
          <p:nvPr userDrawn="1"/>
        </p:nvCxnSpPr>
        <p:spPr>
          <a:xfrm>
            <a:off x="2223912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6F5BFC-9749-48FC-BECC-AE2B6792CC1C}"/>
              </a:ext>
            </a:extLst>
          </p:cNvPr>
          <p:cNvCxnSpPr/>
          <p:nvPr userDrawn="1"/>
        </p:nvCxnSpPr>
        <p:spPr>
          <a:xfrm flipV="1">
            <a:off x="12192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767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71307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342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05600" y="910939"/>
            <a:ext cx="54864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3"/>
            <a:ext cx="5791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642" marR="0" indent="-231642" algn="l" defTabSz="60958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333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2133" baseline="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34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15762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1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94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F05A28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6514" y="2182985"/>
            <a:ext cx="5257800" cy="348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17329" y="2182985"/>
            <a:ext cx="5257800" cy="3488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21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6392" y="1922779"/>
            <a:ext cx="893921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6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8532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1021" y="939030"/>
            <a:ext cx="6100980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5" y="1439864"/>
            <a:ext cx="5080779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0044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739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2"/>
            <a:ext cx="8610608" cy="724867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2192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6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300"/>
              </a:spcAft>
              <a:buNone/>
              <a:defRPr sz="1867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43066" y="202672"/>
            <a:ext cx="1648295" cy="54239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22622" y="1335234"/>
            <a:ext cx="1931234" cy="315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6349807" y="1776413"/>
            <a:ext cx="5242560" cy="36576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70684" marR="0" indent="-170684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7088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827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1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2" y="6575245"/>
            <a:ext cx="635000" cy="2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1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2" y="6575245"/>
            <a:ext cx="635000" cy="225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9CE2E3-C8A6-4F23-8A2D-7DE52CCEBDF3}"/>
              </a:ext>
            </a:extLst>
          </p:cNvPr>
          <p:cNvSpPr/>
          <p:nvPr userDrawn="1"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588F9-13A5-4AD6-B17C-36CD8E027977}"/>
              </a:ext>
            </a:extLst>
          </p:cNvPr>
          <p:cNvSpPr txBox="1"/>
          <p:nvPr userDrawn="1"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D7D0D-9D25-4C9A-9C26-0952707E6020}"/>
              </a:ext>
            </a:extLst>
          </p:cNvPr>
          <p:cNvSpPr txBox="1"/>
          <p:nvPr userDrawn="1"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7BDE0E-5CE6-4175-BB16-7759C26E9AF3}"/>
              </a:ext>
            </a:extLst>
          </p:cNvPr>
          <p:cNvCxnSpPr/>
          <p:nvPr userDrawn="1"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_footer.png">
            <a:extLst>
              <a:ext uri="{FF2B5EF4-FFF2-40B4-BE49-F238E27FC236}">
                <a16:creationId xmlns:a16="http://schemas.microsoft.com/office/drawing/2014/main" id="{A1EAE156-3590-4444-9238-55E5EBC7B03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32" y="6575245"/>
            <a:ext cx="635000" cy="2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guides/topicals/spring-security-architectur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spring.io/spring-security/site/docs/current/reference/htmlsingle/" TargetMode="External"/><Relationship Id="rId5" Type="http://schemas.openxmlformats.org/officeDocument/2006/relationships/hyperlink" Target="https://spring.io/guides/gs/securing-web/" TargetMode="External"/><Relationship Id="rId4" Type="http://schemas.openxmlformats.org/officeDocument/2006/relationships/hyperlink" Target="https://docs.spring.io/spring-security/site/docs/current/guides/html5/helloworld-boo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ake_view.jp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48632" y="1643106"/>
            <a:ext cx="11894737" cy="1431867"/>
          </a:xfrm>
        </p:spPr>
        <p:txBody>
          <a:bodyPr/>
          <a:lstStyle/>
          <a:p>
            <a:pPr algn="ctr"/>
            <a:r>
              <a:rPr lang="en-US" dirty="0"/>
              <a:t>Spring Security</a:t>
            </a:r>
          </a:p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rebuchet MS"/>
                <a:cs typeface="Trebuchet MS"/>
              </a:rPr>
              <a:t>December 2, </a:t>
            </a:r>
            <a:r>
              <a:rPr lang="en-US" dirty="0">
                <a:latin typeface="Trebuchet MS"/>
                <a:cs typeface="Trebuchet MS"/>
              </a:rPr>
              <a:t>2019</a:t>
            </a: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2" b="3622"/>
          <a:stretch>
            <a:fillRect/>
          </a:stretch>
        </p:blipFill>
        <p:spPr/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DE2F5F0-C28F-A599-178A-2D4CDB45C6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122115" y="-626637"/>
            <a:ext cx="15733486" cy="66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08"/>
    </mc:Choice>
    <mc:Fallback>
      <p:transition spd="slow" advTm="47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44190-2A7C-4F58-AA6B-06ECB0477B0C}"/>
              </a:ext>
            </a:extLst>
          </p:cNvPr>
          <p:cNvSpPr txBox="1"/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/>
          <a:p>
            <a:pPr defTabSz="457189">
              <a:spcBef>
                <a:spcPct val="20000"/>
              </a:spcBef>
            </a:pPr>
            <a:r>
              <a:rPr lang="en-US" sz="2667" kern="1200" baseline="0" dirty="0">
                <a:latin typeface="Arial Black"/>
                <a:ea typeface="+mn-ea"/>
                <a:cs typeface="Arial Black"/>
              </a:rPr>
              <a:t>Web.xml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CE7C4-3D87-4056-BB33-3C7375011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3B4F-03EC-4AC7-9B83-A9A45D8E4A42}"/>
              </a:ext>
            </a:extLst>
          </p:cNvPr>
          <p:cNvSpPr txBox="1"/>
          <p:nvPr/>
        </p:nvSpPr>
        <p:spPr>
          <a:xfrm>
            <a:off x="243069" y="1203767"/>
            <a:ext cx="11181144" cy="4921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&lt;filter&gt;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	&lt;filter-name&gt;</a:t>
            </a:r>
            <a:r>
              <a:rPr lang="en-US" sz="2000" dirty="0" err="1"/>
              <a:t>springsecurityFilterChain</a:t>
            </a:r>
            <a:r>
              <a:rPr lang="en-US" sz="2000" dirty="0"/>
              <a:t>&lt;/filter-name&gt;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	&lt;filter-class&gt;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org.springframework.web.filter.DelegatingFilterProxy</a:t>
            </a:r>
            <a:r>
              <a:rPr lang="en-US" sz="2000" dirty="0"/>
              <a:t>&lt;/filter-class&gt;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&lt;/filter&gt;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&lt;filter-mapping&gt;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	&lt;filter-name&gt;</a:t>
            </a:r>
            <a:r>
              <a:rPr lang="en-US" sz="2000" dirty="0" err="1"/>
              <a:t>springsecurityFilterChain</a:t>
            </a:r>
            <a:r>
              <a:rPr lang="en-US" sz="2000" dirty="0"/>
              <a:t>&lt;/filter-name&gt;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	&lt;</a:t>
            </a:r>
            <a:r>
              <a:rPr lang="en-US" sz="2000" dirty="0" err="1"/>
              <a:t>url</a:t>
            </a:r>
            <a:r>
              <a:rPr lang="en-US" sz="2000" dirty="0"/>
              <a:t>-pattern&gt;/*&lt;/</a:t>
            </a:r>
            <a:r>
              <a:rPr lang="en-US" sz="2000" dirty="0" err="1"/>
              <a:t>url</a:t>
            </a:r>
            <a:r>
              <a:rPr lang="en-US" sz="2000" dirty="0"/>
              <a:t>-pattern&gt;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  &lt;/filter-mapping&gt;</a:t>
            </a:r>
          </a:p>
        </p:txBody>
      </p:sp>
    </p:spTree>
    <p:extLst>
      <p:ext uri="{BB962C8B-B14F-4D97-AF65-F5344CB8AC3E}">
        <p14:creationId xmlns:p14="http://schemas.microsoft.com/office/powerpoint/2010/main" val="352605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138" y="2718308"/>
            <a:ext cx="6046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202020"/>
                </a:solidFill>
              </a:rPr>
              <a:t>Security</a:t>
            </a:r>
            <a:r>
              <a:rPr sz="3600" spc="-204" dirty="0">
                <a:solidFill>
                  <a:srgbClr val="202020"/>
                </a:solidFill>
              </a:rPr>
              <a:t> </a:t>
            </a:r>
            <a:r>
              <a:rPr sz="3600" spc="10" dirty="0">
                <a:solidFill>
                  <a:srgbClr val="202020"/>
                </a:solidFill>
              </a:rPr>
              <a:t>Filter</a:t>
            </a:r>
            <a:r>
              <a:rPr sz="3600" spc="-200" dirty="0">
                <a:solidFill>
                  <a:srgbClr val="202020"/>
                </a:solidFill>
              </a:rPr>
              <a:t> </a:t>
            </a:r>
            <a:r>
              <a:rPr sz="3600" spc="-20" dirty="0">
                <a:solidFill>
                  <a:srgbClr val="202020"/>
                </a:solidFill>
              </a:rPr>
              <a:t>Chain</a:t>
            </a:r>
            <a:r>
              <a:rPr sz="3600" spc="-200" dirty="0">
                <a:solidFill>
                  <a:srgbClr val="202020"/>
                </a:solidFill>
              </a:rPr>
              <a:t> </a:t>
            </a:r>
            <a:r>
              <a:rPr sz="3600" spc="-10" dirty="0">
                <a:solidFill>
                  <a:srgbClr val="202020"/>
                </a:solidFill>
              </a:rPr>
              <a:t>Proxy</a:t>
            </a:r>
            <a:endParaRPr sz="3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FFBFE7-2978-4E95-8459-75BC29EFB625}"/>
              </a:ext>
            </a:extLst>
          </p:cNvPr>
          <p:cNvCxnSpPr/>
          <p:nvPr/>
        </p:nvCxnSpPr>
        <p:spPr>
          <a:xfrm>
            <a:off x="1134319" y="3588152"/>
            <a:ext cx="10359342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D05AFF-148C-5016-6459-49011D4E2F52}"/>
              </a:ext>
            </a:extLst>
          </p:cNvPr>
          <p:cNvGrpSpPr/>
          <p:nvPr/>
        </p:nvGrpSpPr>
        <p:grpSpPr>
          <a:xfrm>
            <a:off x="3155794" y="636303"/>
            <a:ext cx="6144895" cy="5452110"/>
            <a:chOff x="3155794" y="636303"/>
            <a:chExt cx="6144895" cy="5452110"/>
          </a:xfrm>
        </p:grpSpPr>
        <p:sp>
          <p:nvSpPr>
            <p:cNvPr id="3" name="object 3"/>
            <p:cNvSpPr/>
            <p:nvPr/>
          </p:nvSpPr>
          <p:spPr>
            <a:xfrm>
              <a:off x="3155794" y="636303"/>
              <a:ext cx="6144895" cy="5452110"/>
            </a:xfrm>
            <a:custGeom>
              <a:avLst/>
              <a:gdLst/>
              <a:ahLst/>
              <a:cxnLst/>
              <a:rect l="l" t="t" r="r" b="b"/>
              <a:pathLst>
                <a:path w="6144895" h="5452110">
                  <a:moveTo>
                    <a:pt x="0" y="0"/>
                  </a:moveTo>
                  <a:lnTo>
                    <a:pt x="6144322" y="0"/>
                  </a:lnTo>
                  <a:lnTo>
                    <a:pt x="6144322" y="5451676"/>
                  </a:lnTo>
                  <a:lnTo>
                    <a:pt x="0" y="545167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62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0332" y="1353555"/>
              <a:ext cx="5441950" cy="2063750"/>
            </a:xfrm>
            <a:custGeom>
              <a:avLst/>
              <a:gdLst/>
              <a:ahLst/>
              <a:cxnLst/>
              <a:rect l="l" t="t" r="r" b="b"/>
              <a:pathLst>
                <a:path w="5441950" h="2063750">
                  <a:moveTo>
                    <a:pt x="0" y="0"/>
                  </a:moveTo>
                  <a:lnTo>
                    <a:pt x="5441796" y="0"/>
                  </a:lnTo>
                  <a:lnTo>
                    <a:pt x="5441796" y="2063627"/>
                  </a:lnTo>
                  <a:lnTo>
                    <a:pt x="0" y="206362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62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62374"/>
              </p:ext>
            </p:extLst>
          </p:nvPr>
        </p:nvGraphicFramePr>
        <p:xfrm>
          <a:off x="3792999" y="1926535"/>
          <a:ext cx="4836160" cy="140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BasicAuthenticationFilter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4445" marB="0">
                    <a:solidFill>
                      <a:srgbClr val="2A9F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05A2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05A28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000" spc="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5080" marB="0">
                    <a:solidFill>
                      <a:srgbClr val="2A9F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05A2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05A28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000" spc="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5715" marB="0">
                    <a:solidFill>
                      <a:srgbClr val="2A9F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831098" y="1422357"/>
            <a:ext cx="1589229" cy="2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60" dirty="0">
                <a:solidFill>
                  <a:srgbClr val="404040"/>
                </a:solidFill>
                <a:latin typeface="Verdana"/>
                <a:cs typeface="Verdana"/>
              </a:rPr>
              <a:t>/</a:t>
            </a:r>
            <a:r>
              <a:rPr lang="en-US" spc="195" dirty="0">
                <a:solidFill>
                  <a:srgbClr val="404040"/>
                </a:solidFill>
                <a:latin typeface="Verdana"/>
                <a:cs typeface="Verdana"/>
              </a:rPr>
              <a:t>user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7266" y="3864313"/>
            <a:ext cx="5441950" cy="2063750"/>
          </a:xfrm>
          <a:custGeom>
            <a:avLst/>
            <a:gdLst/>
            <a:ahLst/>
            <a:cxnLst/>
            <a:rect l="l" t="t" r="r" b="b"/>
            <a:pathLst>
              <a:path w="5441950" h="2063750">
                <a:moveTo>
                  <a:pt x="0" y="0"/>
                </a:moveTo>
                <a:lnTo>
                  <a:pt x="5441796" y="0"/>
                </a:lnTo>
                <a:lnTo>
                  <a:pt x="5441796" y="2063627"/>
                </a:lnTo>
                <a:lnTo>
                  <a:pt x="0" y="20636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A62E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147812"/>
              </p:ext>
            </p:extLst>
          </p:nvPr>
        </p:nvGraphicFramePr>
        <p:xfrm>
          <a:off x="3792999" y="4364144"/>
          <a:ext cx="4836160" cy="140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6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en-US" sz="2000" spc="25" dirty="0" err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JDBC</a:t>
                      </a:r>
                      <a:r>
                        <a:rPr sz="2000" spc="25" dirty="0" err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AuthenticationFilter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5080" marB="0">
                    <a:solidFill>
                      <a:srgbClr val="2A9F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05A2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05A28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9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000" spc="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Filter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5715" marB="0">
                    <a:solidFill>
                      <a:srgbClr val="2A9F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05A2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05A28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6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000" spc="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5715" marB="0">
                    <a:solidFill>
                      <a:srgbClr val="2A9F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492634" y="3906011"/>
            <a:ext cx="1421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A62E5C"/>
                </a:solidFill>
                <a:latin typeface="Verdana"/>
                <a:cs typeface="Verdana"/>
              </a:rPr>
              <a:t>FilterChain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90332" y="3864313"/>
            <a:ext cx="2354883" cy="3141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950" spc="110" dirty="0">
                <a:solidFill>
                  <a:srgbClr val="404040"/>
                </a:solidFill>
                <a:latin typeface="Verdana"/>
                <a:cs typeface="Verdana"/>
              </a:rPr>
              <a:t> /admin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81391" y="876300"/>
            <a:ext cx="3197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404040"/>
                </a:solidFill>
              </a:rPr>
              <a:t>SecurityFilterChainProxy</a:t>
            </a:r>
            <a:endParaRPr sz="2000"/>
          </a:p>
        </p:txBody>
      </p:sp>
      <p:sp>
        <p:nvSpPr>
          <p:cNvPr id="12" name="object 12"/>
          <p:cNvSpPr txBox="1"/>
          <p:nvPr/>
        </p:nvSpPr>
        <p:spPr>
          <a:xfrm>
            <a:off x="5492634" y="1452371"/>
            <a:ext cx="2983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7239" algn="l"/>
              </a:tabLst>
            </a:pPr>
            <a:r>
              <a:rPr sz="2000" spc="15" dirty="0">
                <a:solidFill>
                  <a:srgbClr val="A62E5C"/>
                </a:solidFill>
                <a:latin typeface="Verdana"/>
                <a:cs typeface="Verdana"/>
              </a:rPr>
              <a:t>FilterChain	</a:t>
            </a:r>
            <a:r>
              <a:rPr sz="2000" spc="25" dirty="0">
                <a:solidFill>
                  <a:srgbClr val="404040"/>
                </a:solidFill>
                <a:latin typeface="Verdana"/>
                <a:cs typeface="Verdana"/>
              </a:rPr>
              <a:t>Order</a:t>
            </a:r>
            <a:r>
              <a:rPr sz="2000" spc="-17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480" dirty="0">
                <a:solidFill>
                  <a:srgbClr val="404040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1807" y="3906011"/>
            <a:ext cx="1003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404040"/>
                </a:solidFill>
                <a:latin typeface="Verdana"/>
                <a:cs typeface="Verdana"/>
              </a:rPr>
              <a:t>Order</a:t>
            </a:r>
            <a:r>
              <a:rPr sz="2000" spc="-17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29159" y="1881417"/>
            <a:ext cx="1852295" cy="476250"/>
          </a:xfrm>
          <a:custGeom>
            <a:avLst/>
            <a:gdLst/>
            <a:ahLst/>
            <a:cxnLst/>
            <a:rect l="l" t="t" r="r" b="b"/>
            <a:pathLst>
              <a:path w="1852295" h="476250">
                <a:moveTo>
                  <a:pt x="478144" y="0"/>
                </a:moveTo>
                <a:lnTo>
                  <a:pt x="0" y="234297"/>
                </a:lnTo>
                <a:lnTo>
                  <a:pt x="474324" y="476234"/>
                </a:lnTo>
                <a:lnTo>
                  <a:pt x="475598" y="317489"/>
                </a:lnTo>
                <a:lnTo>
                  <a:pt x="396226" y="316852"/>
                </a:lnTo>
                <a:lnTo>
                  <a:pt x="397498" y="158107"/>
                </a:lnTo>
                <a:lnTo>
                  <a:pt x="476876" y="158107"/>
                </a:lnTo>
                <a:lnTo>
                  <a:pt x="478144" y="0"/>
                </a:lnTo>
                <a:close/>
              </a:path>
              <a:path w="1852295" h="476250">
                <a:moveTo>
                  <a:pt x="476871" y="158744"/>
                </a:moveTo>
                <a:lnTo>
                  <a:pt x="475598" y="317489"/>
                </a:lnTo>
                <a:lnTo>
                  <a:pt x="1850464" y="328518"/>
                </a:lnTo>
                <a:lnTo>
                  <a:pt x="1851737" y="169773"/>
                </a:lnTo>
                <a:lnTo>
                  <a:pt x="476871" y="158744"/>
                </a:lnTo>
                <a:close/>
              </a:path>
              <a:path w="1852295" h="476250">
                <a:moveTo>
                  <a:pt x="397498" y="158107"/>
                </a:moveTo>
                <a:lnTo>
                  <a:pt x="396226" y="316852"/>
                </a:lnTo>
                <a:lnTo>
                  <a:pt x="475598" y="317489"/>
                </a:lnTo>
                <a:lnTo>
                  <a:pt x="476871" y="158744"/>
                </a:lnTo>
                <a:lnTo>
                  <a:pt x="397498" y="158107"/>
                </a:lnTo>
                <a:close/>
              </a:path>
              <a:path w="1852295" h="476250">
                <a:moveTo>
                  <a:pt x="476876" y="158107"/>
                </a:moveTo>
                <a:lnTo>
                  <a:pt x="397498" y="158107"/>
                </a:lnTo>
                <a:lnTo>
                  <a:pt x="476871" y="158744"/>
                </a:lnTo>
                <a:lnTo>
                  <a:pt x="476876" y="1581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3818" y="2838196"/>
            <a:ext cx="9698355" cy="25894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dirty="0">
                <a:latin typeface="Courier New"/>
                <a:cs typeface="Courier New"/>
              </a:rPr>
              <a:t>public interface </a:t>
            </a:r>
            <a:r>
              <a:rPr lang="en-US" sz="2200" dirty="0" err="1">
                <a:latin typeface="Courier New"/>
                <a:cs typeface="Courier New"/>
              </a:rPr>
              <a:t>SecurityFilterChain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{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 dirty="0">
              <a:latin typeface="Courier New"/>
              <a:cs typeface="Courier New"/>
            </a:endParaRPr>
          </a:p>
          <a:p>
            <a:pPr marL="598170" marR="5080">
              <a:lnSpc>
                <a:spcPct val="166400"/>
              </a:lnSpc>
            </a:pPr>
            <a:r>
              <a:rPr lang="en-US" sz="2200" dirty="0">
                <a:latin typeface="Courier New"/>
                <a:cs typeface="Courier New"/>
              </a:rPr>
              <a:t>List&lt;</a:t>
            </a:r>
            <a:r>
              <a:rPr lang="en-US" sz="2200" dirty="0" err="1">
                <a:latin typeface="Courier New"/>
                <a:cs typeface="Courier New"/>
              </a:rPr>
              <a:t>javax.servlet.Filter</a:t>
            </a:r>
            <a:r>
              <a:rPr lang="en-US" sz="2200" dirty="0">
                <a:latin typeface="Courier New"/>
                <a:cs typeface="Courier New"/>
              </a:rPr>
              <a:t>&gt;	</a:t>
            </a:r>
            <a:r>
              <a:rPr lang="en-US" sz="2200" dirty="0" err="1">
                <a:latin typeface="Courier New"/>
                <a:cs typeface="Courier New"/>
              </a:rPr>
              <a:t>getFilters</a:t>
            </a:r>
            <a:r>
              <a:rPr lang="en-US" sz="2200" dirty="0">
                <a:latin typeface="Courier New"/>
                <a:cs typeface="Courier New"/>
              </a:rPr>
              <a:t>() </a:t>
            </a:r>
          </a:p>
          <a:p>
            <a:pPr marL="598170" marR="5080">
              <a:lnSpc>
                <a:spcPct val="166400"/>
              </a:lnSpc>
            </a:pPr>
            <a:r>
              <a:rPr lang="en-US" sz="2200" dirty="0" err="1">
                <a:latin typeface="Courier New"/>
                <a:cs typeface="Courier New"/>
              </a:rPr>
              <a:t>boolean</a:t>
            </a:r>
            <a:r>
              <a:rPr lang="en-US" sz="2200" dirty="0">
                <a:latin typeface="Courier New"/>
                <a:cs typeface="Courier New"/>
              </a:rPr>
              <a:t>	matches(</a:t>
            </a:r>
            <a:r>
              <a:rPr lang="en-US" sz="2200" dirty="0" err="1">
                <a:latin typeface="Courier New"/>
                <a:cs typeface="Courier New"/>
              </a:rPr>
              <a:t>javax.servlet.http.HttpServletRequest</a:t>
            </a:r>
            <a:r>
              <a:rPr lang="en-US" sz="2200" dirty="0">
                <a:latin typeface="Courier New"/>
                <a:cs typeface="Courier New"/>
              </a:rPr>
              <a:t> request) </a:t>
            </a:r>
            <a:endParaRPr sz="22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682906"/>
            <a:ext cx="12192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30" dirty="0" err="1">
                <a:solidFill>
                  <a:schemeClr val="tx1"/>
                </a:solidFill>
              </a:rPr>
              <a:t>SecurityFilterChain</a:t>
            </a:r>
            <a:r>
              <a:rPr lang="en-US" sz="3600" spc="-30" dirty="0">
                <a:solidFill>
                  <a:schemeClr val="tx1"/>
                </a:solidFill>
              </a:rPr>
              <a:t>  Interface</a:t>
            </a:r>
            <a:endParaRPr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9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76958" y="1274100"/>
            <a:ext cx="3126105" cy="2673985"/>
          </a:xfrm>
          <a:custGeom>
            <a:avLst/>
            <a:gdLst/>
            <a:ahLst/>
            <a:cxnLst/>
            <a:rect l="l" t="t" r="r" b="b"/>
            <a:pathLst>
              <a:path w="3126104" h="2673985">
                <a:moveTo>
                  <a:pt x="0" y="0"/>
                </a:moveTo>
                <a:lnTo>
                  <a:pt x="3125892" y="0"/>
                </a:lnTo>
                <a:lnTo>
                  <a:pt x="3125892" y="2673927"/>
                </a:lnTo>
                <a:lnTo>
                  <a:pt x="0" y="26739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A62E5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375" y="1971059"/>
            <a:ext cx="2133600" cy="476250"/>
          </a:xfrm>
          <a:custGeom>
            <a:avLst/>
            <a:gdLst/>
            <a:ahLst/>
            <a:cxnLst/>
            <a:rect l="l" t="t" r="r" b="b"/>
            <a:pathLst>
              <a:path w="2133600" h="476250">
                <a:moveTo>
                  <a:pt x="1657350" y="0"/>
                </a:moveTo>
                <a:lnTo>
                  <a:pt x="1657348" y="476250"/>
                </a:lnTo>
                <a:lnTo>
                  <a:pt x="1974851" y="317500"/>
                </a:lnTo>
                <a:lnTo>
                  <a:pt x="1736725" y="317500"/>
                </a:lnTo>
                <a:lnTo>
                  <a:pt x="1736725" y="158750"/>
                </a:lnTo>
                <a:lnTo>
                  <a:pt x="1974848" y="158750"/>
                </a:lnTo>
                <a:lnTo>
                  <a:pt x="1657350" y="0"/>
                </a:lnTo>
                <a:close/>
              </a:path>
              <a:path w="2133600" h="476250">
                <a:moveTo>
                  <a:pt x="1657349" y="158750"/>
                </a:moveTo>
                <a:lnTo>
                  <a:pt x="0" y="158750"/>
                </a:lnTo>
                <a:lnTo>
                  <a:pt x="0" y="317500"/>
                </a:lnTo>
                <a:lnTo>
                  <a:pt x="1657349" y="317500"/>
                </a:lnTo>
                <a:lnTo>
                  <a:pt x="1657349" y="158750"/>
                </a:lnTo>
                <a:close/>
              </a:path>
              <a:path w="2133600" h="476250">
                <a:moveTo>
                  <a:pt x="1974848" y="158750"/>
                </a:moveTo>
                <a:lnTo>
                  <a:pt x="1736725" y="158750"/>
                </a:lnTo>
                <a:lnTo>
                  <a:pt x="1736725" y="317500"/>
                </a:lnTo>
                <a:lnTo>
                  <a:pt x="1974851" y="317500"/>
                </a:lnTo>
                <a:lnTo>
                  <a:pt x="2133600" y="238126"/>
                </a:lnTo>
                <a:lnTo>
                  <a:pt x="1974848" y="1587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41975" y="1831351"/>
            <a:ext cx="2703195" cy="1838325"/>
          </a:xfrm>
          <a:custGeom>
            <a:avLst/>
            <a:gdLst/>
            <a:ahLst/>
            <a:cxnLst/>
            <a:rect l="l" t="t" r="r" b="b"/>
            <a:pathLst>
              <a:path w="2703195" h="1838325">
                <a:moveTo>
                  <a:pt x="2396559" y="0"/>
                </a:moveTo>
                <a:lnTo>
                  <a:pt x="306301" y="0"/>
                </a:lnTo>
                <a:lnTo>
                  <a:pt x="256617" y="4008"/>
                </a:lnTo>
                <a:lnTo>
                  <a:pt x="209486" y="15615"/>
                </a:lnTo>
                <a:lnTo>
                  <a:pt x="165538" y="34188"/>
                </a:lnTo>
                <a:lnTo>
                  <a:pt x="125403" y="59098"/>
                </a:lnTo>
                <a:lnTo>
                  <a:pt x="89713" y="89713"/>
                </a:lnTo>
                <a:lnTo>
                  <a:pt x="59098" y="125403"/>
                </a:lnTo>
                <a:lnTo>
                  <a:pt x="34188" y="165538"/>
                </a:lnTo>
                <a:lnTo>
                  <a:pt x="15615" y="209486"/>
                </a:lnTo>
                <a:lnTo>
                  <a:pt x="4008" y="256617"/>
                </a:lnTo>
                <a:lnTo>
                  <a:pt x="0" y="306301"/>
                </a:lnTo>
                <a:lnTo>
                  <a:pt x="0" y="1531463"/>
                </a:lnTo>
                <a:lnTo>
                  <a:pt x="4008" y="1581147"/>
                </a:lnTo>
                <a:lnTo>
                  <a:pt x="15615" y="1628278"/>
                </a:lnTo>
                <a:lnTo>
                  <a:pt x="34188" y="1672226"/>
                </a:lnTo>
                <a:lnTo>
                  <a:pt x="59098" y="1712360"/>
                </a:lnTo>
                <a:lnTo>
                  <a:pt x="89713" y="1748050"/>
                </a:lnTo>
                <a:lnTo>
                  <a:pt x="125403" y="1778665"/>
                </a:lnTo>
                <a:lnTo>
                  <a:pt x="165538" y="1803575"/>
                </a:lnTo>
                <a:lnTo>
                  <a:pt x="209486" y="1822148"/>
                </a:lnTo>
                <a:lnTo>
                  <a:pt x="256617" y="1833754"/>
                </a:lnTo>
                <a:lnTo>
                  <a:pt x="306301" y="1837763"/>
                </a:lnTo>
                <a:lnTo>
                  <a:pt x="2396559" y="1837763"/>
                </a:lnTo>
                <a:lnTo>
                  <a:pt x="2446243" y="1833754"/>
                </a:lnTo>
                <a:lnTo>
                  <a:pt x="2493374" y="1822148"/>
                </a:lnTo>
                <a:lnTo>
                  <a:pt x="2537322" y="1803575"/>
                </a:lnTo>
                <a:lnTo>
                  <a:pt x="2577457" y="1778665"/>
                </a:lnTo>
                <a:lnTo>
                  <a:pt x="2613147" y="1748050"/>
                </a:lnTo>
                <a:lnTo>
                  <a:pt x="2643762" y="1712360"/>
                </a:lnTo>
                <a:lnTo>
                  <a:pt x="2668672" y="1672226"/>
                </a:lnTo>
                <a:lnTo>
                  <a:pt x="2687245" y="1628278"/>
                </a:lnTo>
                <a:lnTo>
                  <a:pt x="2698852" y="1581147"/>
                </a:lnTo>
                <a:lnTo>
                  <a:pt x="2702860" y="1531463"/>
                </a:lnTo>
                <a:lnTo>
                  <a:pt x="2702860" y="306301"/>
                </a:lnTo>
                <a:lnTo>
                  <a:pt x="2698852" y="256617"/>
                </a:lnTo>
                <a:lnTo>
                  <a:pt x="2687245" y="209486"/>
                </a:lnTo>
                <a:lnTo>
                  <a:pt x="2668672" y="165538"/>
                </a:lnTo>
                <a:lnTo>
                  <a:pt x="2643762" y="125403"/>
                </a:lnTo>
                <a:lnTo>
                  <a:pt x="2613147" y="89713"/>
                </a:lnTo>
                <a:lnTo>
                  <a:pt x="2577457" y="59098"/>
                </a:lnTo>
                <a:lnTo>
                  <a:pt x="2537322" y="34188"/>
                </a:lnTo>
                <a:lnTo>
                  <a:pt x="2493374" y="15615"/>
                </a:lnTo>
                <a:lnTo>
                  <a:pt x="2446243" y="4008"/>
                </a:lnTo>
                <a:lnTo>
                  <a:pt x="2396559" y="0"/>
                </a:lnTo>
                <a:close/>
              </a:path>
            </a:pathLst>
          </a:custGeom>
          <a:solidFill>
            <a:srgbClr val="F0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334" y="3028679"/>
            <a:ext cx="2115820" cy="476250"/>
          </a:xfrm>
          <a:custGeom>
            <a:avLst/>
            <a:gdLst/>
            <a:ahLst/>
            <a:cxnLst/>
            <a:rect l="l" t="t" r="r" b="b"/>
            <a:pathLst>
              <a:path w="2115820" h="476250">
                <a:moveTo>
                  <a:pt x="1639423" y="0"/>
                </a:moveTo>
                <a:lnTo>
                  <a:pt x="1639422" y="476250"/>
                </a:lnTo>
                <a:lnTo>
                  <a:pt x="1956923" y="317500"/>
                </a:lnTo>
                <a:lnTo>
                  <a:pt x="1718798" y="317500"/>
                </a:lnTo>
                <a:lnTo>
                  <a:pt x="1718798" y="158750"/>
                </a:lnTo>
                <a:lnTo>
                  <a:pt x="1956923" y="158750"/>
                </a:lnTo>
                <a:lnTo>
                  <a:pt x="1639423" y="0"/>
                </a:lnTo>
                <a:close/>
              </a:path>
              <a:path w="2115820" h="476250">
                <a:moveTo>
                  <a:pt x="1639423" y="158750"/>
                </a:moveTo>
                <a:lnTo>
                  <a:pt x="0" y="158750"/>
                </a:lnTo>
                <a:lnTo>
                  <a:pt x="0" y="317500"/>
                </a:lnTo>
                <a:lnTo>
                  <a:pt x="1639423" y="317500"/>
                </a:lnTo>
                <a:lnTo>
                  <a:pt x="1639423" y="158750"/>
                </a:lnTo>
                <a:close/>
              </a:path>
              <a:path w="2115820" h="476250">
                <a:moveTo>
                  <a:pt x="1956923" y="158750"/>
                </a:moveTo>
                <a:lnTo>
                  <a:pt x="1718798" y="158750"/>
                </a:lnTo>
                <a:lnTo>
                  <a:pt x="1718798" y="317500"/>
                </a:lnTo>
                <a:lnTo>
                  <a:pt x="1956923" y="317500"/>
                </a:lnTo>
                <a:lnTo>
                  <a:pt x="2115673" y="238125"/>
                </a:lnTo>
                <a:lnTo>
                  <a:pt x="1956923" y="1587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6104" y="517652"/>
            <a:ext cx="259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404040"/>
                </a:solidFill>
              </a:rPr>
              <a:t>Filter</a:t>
            </a:r>
            <a:r>
              <a:rPr sz="3600" spc="-265" dirty="0">
                <a:solidFill>
                  <a:srgbClr val="404040"/>
                </a:solidFill>
              </a:rPr>
              <a:t> </a:t>
            </a:r>
            <a:r>
              <a:rPr sz="3600" spc="-40" dirty="0">
                <a:solidFill>
                  <a:srgbClr val="404040"/>
                </a:solidFill>
              </a:rPr>
              <a:t>Chain</a:t>
            </a:r>
            <a:endParaRPr sz="36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693692"/>
              </p:ext>
            </p:extLst>
          </p:nvPr>
        </p:nvGraphicFramePr>
        <p:xfrm>
          <a:off x="1860174" y="1148971"/>
          <a:ext cx="4836160" cy="2601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4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2000" spc="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ChannelProcessingFilter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149225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SecurityContextPersistenceFilter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177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ConcurrentSessionFilter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14287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2000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AuthenticationFilters</a:t>
                      </a:r>
                      <a:endParaRPr sz="2000" dirty="0">
                        <a:latin typeface="Verdana"/>
                        <a:cs typeface="Verdana"/>
                      </a:endParaRPr>
                    </a:p>
                  </a:txBody>
                  <a:tcPr marL="0" marR="0" marT="17399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104640" y="3948085"/>
            <a:ext cx="4347845" cy="3263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RememberMeAuthenticationFilter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0174" y="4492235"/>
            <a:ext cx="4836795" cy="62738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986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180"/>
              </a:spcBef>
            </a:pP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AnonymousAuthenticationFilter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0174" y="5168164"/>
            <a:ext cx="4836795" cy="62738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ExceptionTranslationFilter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12305" y="3028679"/>
            <a:ext cx="2367280" cy="604399"/>
          </a:xfrm>
          <a:custGeom>
            <a:avLst/>
            <a:gdLst/>
            <a:ahLst/>
            <a:cxnLst/>
            <a:rect l="l" t="t" r="r" b="b"/>
            <a:pathLst>
              <a:path w="2367279" h="461010">
                <a:moveTo>
                  <a:pt x="2289845" y="0"/>
                </a:moveTo>
                <a:lnTo>
                  <a:pt x="76837" y="0"/>
                </a:lnTo>
                <a:lnTo>
                  <a:pt x="46929" y="6038"/>
                </a:lnTo>
                <a:lnTo>
                  <a:pt x="22505" y="22505"/>
                </a:lnTo>
                <a:lnTo>
                  <a:pt x="6038" y="46929"/>
                </a:lnTo>
                <a:lnTo>
                  <a:pt x="0" y="76837"/>
                </a:lnTo>
                <a:lnTo>
                  <a:pt x="0" y="384172"/>
                </a:lnTo>
                <a:lnTo>
                  <a:pt x="6038" y="414080"/>
                </a:lnTo>
                <a:lnTo>
                  <a:pt x="22505" y="438504"/>
                </a:lnTo>
                <a:lnTo>
                  <a:pt x="46929" y="454971"/>
                </a:lnTo>
                <a:lnTo>
                  <a:pt x="76837" y="461010"/>
                </a:lnTo>
                <a:lnTo>
                  <a:pt x="2289845" y="461010"/>
                </a:lnTo>
                <a:lnTo>
                  <a:pt x="2319754" y="454971"/>
                </a:lnTo>
                <a:lnTo>
                  <a:pt x="2344177" y="438504"/>
                </a:lnTo>
                <a:lnTo>
                  <a:pt x="2360644" y="414080"/>
                </a:lnTo>
                <a:lnTo>
                  <a:pt x="2366683" y="384172"/>
                </a:lnTo>
                <a:lnTo>
                  <a:pt x="2366683" y="76837"/>
                </a:lnTo>
                <a:lnTo>
                  <a:pt x="2360644" y="46929"/>
                </a:lnTo>
                <a:lnTo>
                  <a:pt x="2344177" y="22505"/>
                </a:lnTo>
                <a:lnTo>
                  <a:pt x="2319754" y="6038"/>
                </a:lnTo>
                <a:lnTo>
                  <a:pt x="2289845" y="0"/>
                </a:lnTo>
                <a:close/>
              </a:path>
            </a:pathLst>
          </a:custGeom>
          <a:solidFill>
            <a:srgbClr val="9BC850"/>
          </a:solidFill>
        </p:spPr>
        <p:txBody>
          <a:bodyPr wrap="square" lIns="0" tIns="0" rIns="0" bIns="0" rtlCol="0"/>
          <a:lstStyle/>
          <a:p>
            <a:pPr algn="ctr"/>
            <a:r>
              <a:rPr lang="en-US" spc="25" dirty="0">
                <a:solidFill>
                  <a:srgbClr val="FFFFFF"/>
                </a:solidFill>
                <a:latin typeface="Verdana"/>
                <a:cs typeface="Verdana"/>
              </a:rPr>
              <a:t>Authentication Principle</a:t>
            </a:r>
            <a:endParaRPr lang="en-US" dirty="0">
              <a:latin typeface="Verdana"/>
              <a:cs typeface="Verdana"/>
            </a:endParaRPr>
          </a:p>
          <a:p>
            <a:pPr algn="ctr"/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8912952" y="2571914"/>
            <a:ext cx="21602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0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0174" y="3798886"/>
            <a:ext cx="4836795" cy="62738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795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1165"/>
              </a:spcBef>
            </a:pP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RememberMeAuthenticationFilter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56028" y="1334426"/>
            <a:ext cx="2947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SecurityContextHolder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EBF305CB-A69E-4FBD-9ED6-1B5212FD0223}"/>
              </a:ext>
            </a:extLst>
          </p:cNvPr>
          <p:cNvSpPr txBox="1"/>
          <p:nvPr/>
        </p:nvSpPr>
        <p:spPr>
          <a:xfrm>
            <a:off x="1859539" y="5848437"/>
            <a:ext cx="4836161" cy="456535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lang="en-US" sz="2000" spc="10" dirty="0">
                <a:solidFill>
                  <a:srgbClr val="FFFFFF"/>
                </a:solidFill>
                <a:latin typeface="Verdana"/>
                <a:cs typeface="Verdana"/>
              </a:rPr>
              <a:t>FilterSecurityInterceptor</a:t>
            </a:r>
            <a:endParaRPr sz="20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3818" y="2838196"/>
            <a:ext cx="9698355" cy="204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ourier New"/>
                <a:cs typeface="Courier New"/>
              </a:rPr>
              <a:t>public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interface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SecurityContext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extends</a:t>
            </a:r>
            <a:r>
              <a:rPr sz="2200" spc="-1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Serializable</a:t>
            </a:r>
            <a:r>
              <a:rPr sz="2200" spc="-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{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 dirty="0">
              <a:latin typeface="Courier New"/>
              <a:cs typeface="Courier New"/>
            </a:endParaRPr>
          </a:p>
          <a:p>
            <a:pPr marL="598170" marR="5080">
              <a:lnSpc>
                <a:spcPct val="166400"/>
              </a:lnSpc>
            </a:pPr>
            <a:r>
              <a:rPr sz="2200" dirty="0">
                <a:latin typeface="Courier New"/>
                <a:cs typeface="Courier New"/>
              </a:rPr>
              <a:t>void setAuthentication(Authentication authentication); </a:t>
            </a:r>
            <a:r>
              <a:rPr sz="2200" spc="-13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Authentication</a:t>
            </a:r>
            <a:r>
              <a:rPr sz="2200" spc="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getAuthentication();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26290" y="517652"/>
            <a:ext cx="3651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chemeClr val="tx1"/>
                </a:solidFill>
              </a:rPr>
              <a:t>SecurityContext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6167" y="2718308"/>
            <a:ext cx="3389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5" dirty="0">
                <a:solidFill>
                  <a:srgbClr val="202020"/>
                </a:solidFill>
              </a:rPr>
              <a:t>A</a:t>
            </a:r>
            <a:r>
              <a:rPr sz="3600" spc="150" dirty="0">
                <a:solidFill>
                  <a:srgbClr val="202020"/>
                </a:solidFill>
              </a:rPr>
              <a:t>u</a:t>
            </a:r>
            <a:r>
              <a:rPr sz="3600" spc="30" dirty="0">
                <a:solidFill>
                  <a:srgbClr val="202020"/>
                </a:solidFill>
              </a:rPr>
              <a:t>t</a:t>
            </a:r>
            <a:r>
              <a:rPr sz="3600" spc="-70" dirty="0">
                <a:solidFill>
                  <a:srgbClr val="202020"/>
                </a:solidFill>
              </a:rPr>
              <a:t>h</a:t>
            </a:r>
            <a:r>
              <a:rPr sz="3600" spc="-20" dirty="0">
                <a:solidFill>
                  <a:srgbClr val="202020"/>
                </a:solidFill>
              </a:rPr>
              <a:t>e</a:t>
            </a:r>
            <a:r>
              <a:rPr sz="3600" spc="-70" dirty="0">
                <a:solidFill>
                  <a:srgbClr val="202020"/>
                </a:solidFill>
              </a:rPr>
              <a:t>n</a:t>
            </a:r>
            <a:r>
              <a:rPr sz="3600" spc="30" dirty="0">
                <a:solidFill>
                  <a:srgbClr val="202020"/>
                </a:solidFill>
              </a:rPr>
              <a:t>t</a:t>
            </a:r>
            <a:r>
              <a:rPr sz="3600" spc="-45" dirty="0">
                <a:solidFill>
                  <a:srgbClr val="202020"/>
                </a:solidFill>
              </a:rPr>
              <a:t>i</a:t>
            </a:r>
            <a:r>
              <a:rPr sz="3600" spc="175" dirty="0">
                <a:solidFill>
                  <a:srgbClr val="202020"/>
                </a:solidFill>
              </a:rPr>
              <a:t>c</a:t>
            </a:r>
            <a:r>
              <a:rPr sz="3600" spc="-100" dirty="0">
                <a:solidFill>
                  <a:srgbClr val="202020"/>
                </a:solidFill>
              </a:rPr>
              <a:t>a</a:t>
            </a:r>
            <a:r>
              <a:rPr sz="3600" spc="30" dirty="0">
                <a:solidFill>
                  <a:srgbClr val="202020"/>
                </a:solidFill>
              </a:rPr>
              <a:t>t</a:t>
            </a:r>
            <a:r>
              <a:rPr sz="3600" spc="-45" dirty="0">
                <a:solidFill>
                  <a:srgbClr val="202020"/>
                </a:solidFill>
              </a:rPr>
              <a:t>i</a:t>
            </a:r>
            <a:r>
              <a:rPr sz="3600" spc="135" dirty="0">
                <a:solidFill>
                  <a:srgbClr val="202020"/>
                </a:solidFill>
              </a:rPr>
              <a:t>o</a:t>
            </a:r>
            <a:r>
              <a:rPr sz="3600" spc="-65" dirty="0">
                <a:solidFill>
                  <a:srgbClr val="202020"/>
                </a:solidFill>
              </a:rPr>
              <a:t>n</a:t>
            </a:r>
            <a:endParaRPr sz="36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C6C65D-A97D-4729-9321-502378898C99}"/>
              </a:ext>
            </a:extLst>
          </p:cNvPr>
          <p:cNvCxnSpPr/>
          <p:nvPr/>
        </p:nvCxnSpPr>
        <p:spPr>
          <a:xfrm>
            <a:off x="1134319" y="3588152"/>
            <a:ext cx="10359342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24112" y="4339500"/>
            <a:ext cx="590550" cy="1153795"/>
          </a:xfrm>
          <a:custGeom>
            <a:avLst/>
            <a:gdLst/>
            <a:ahLst/>
            <a:cxnLst/>
            <a:rect l="l" t="t" r="r" b="b"/>
            <a:pathLst>
              <a:path w="590550" h="1153795">
                <a:moveTo>
                  <a:pt x="393700" y="492125"/>
                </a:moveTo>
                <a:lnTo>
                  <a:pt x="196850" y="492125"/>
                </a:lnTo>
                <a:lnTo>
                  <a:pt x="196850" y="1153739"/>
                </a:lnTo>
                <a:lnTo>
                  <a:pt x="393700" y="1153739"/>
                </a:lnTo>
                <a:lnTo>
                  <a:pt x="393700" y="492125"/>
                </a:lnTo>
                <a:close/>
              </a:path>
              <a:path w="590550" h="1153795">
                <a:moveTo>
                  <a:pt x="295276" y="0"/>
                </a:moveTo>
                <a:lnTo>
                  <a:pt x="0" y="590550"/>
                </a:lnTo>
                <a:lnTo>
                  <a:pt x="196850" y="590550"/>
                </a:lnTo>
                <a:lnTo>
                  <a:pt x="196850" y="492125"/>
                </a:lnTo>
                <a:lnTo>
                  <a:pt x="541337" y="492125"/>
                </a:lnTo>
                <a:lnTo>
                  <a:pt x="295276" y="0"/>
                </a:lnTo>
                <a:close/>
              </a:path>
              <a:path w="590550" h="1153795">
                <a:moveTo>
                  <a:pt x="541337" y="492125"/>
                </a:moveTo>
                <a:lnTo>
                  <a:pt x="393700" y="492125"/>
                </a:lnTo>
                <a:lnTo>
                  <a:pt x="393700" y="590550"/>
                </a:lnTo>
                <a:lnTo>
                  <a:pt x="590550" y="590550"/>
                </a:lnTo>
                <a:lnTo>
                  <a:pt x="541337" y="4921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71135" y="517652"/>
            <a:ext cx="3361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0" dirty="0">
                <a:solidFill>
                  <a:srgbClr val="404040"/>
                </a:solidFill>
              </a:rPr>
              <a:t>A</a:t>
            </a:r>
            <a:r>
              <a:rPr sz="3600" spc="150" dirty="0">
                <a:solidFill>
                  <a:srgbClr val="404040"/>
                </a:solidFill>
              </a:rPr>
              <a:t>u</a:t>
            </a:r>
            <a:r>
              <a:rPr sz="3600" spc="15" dirty="0">
                <a:solidFill>
                  <a:srgbClr val="404040"/>
                </a:solidFill>
              </a:rPr>
              <a:t>t</a:t>
            </a:r>
            <a:r>
              <a:rPr sz="3600" spc="-70" dirty="0">
                <a:solidFill>
                  <a:srgbClr val="404040"/>
                </a:solidFill>
              </a:rPr>
              <a:t>h</a:t>
            </a:r>
            <a:r>
              <a:rPr sz="3600" spc="-50" dirty="0">
                <a:solidFill>
                  <a:srgbClr val="404040"/>
                </a:solidFill>
              </a:rPr>
              <a:t>e</a:t>
            </a:r>
            <a:r>
              <a:rPr sz="3600" spc="-70" dirty="0">
                <a:solidFill>
                  <a:srgbClr val="404040"/>
                </a:solidFill>
              </a:rPr>
              <a:t>n</a:t>
            </a:r>
            <a:r>
              <a:rPr sz="3600" spc="15" dirty="0">
                <a:solidFill>
                  <a:srgbClr val="404040"/>
                </a:solidFill>
              </a:rPr>
              <a:t>t</a:t>
            </a:r>
            <a:r>
              <a:rPr sz="3600" spc="-95" dirty="0">
                <a:solidFill>
                  <a:srgbClr val="404040"/>
                </a:solidFill>
              </a:rPr>
              <a:t>i</a:t>
            </a:r>
            <a:r>
              <a:rPr sz="3600" spc="175" dirty="0">
                <a:solidFill>
                  <a:srgbClr val="404040"/>
                </a:solidFill>
              </a:rPr>
              <a:t>c</a:t>
            </a:r>
            <a:r>
              <a:rPr sz="3600" spc="-125" dirty="0">
                <a:solidFill>
                  <a:srgbClr val="404040"/>
                </a:solidFill>
              </a:rPr>
              <a:t>a</a:t>
            </a:r>
            <a:r>
              <a:rPr sz="3600" spc="15" dirty="0">
                <a:solidFill>
                  <a:srgbClr val="404040"/>
                </a:solidFill>
              </a:rPr>
              <a:t>t</a:t>
            </a:r>
            <a:r>
              <a:rPr sz="3600" spc="-95" dirty="0">
                <a:solidFill>
                  <a:srgbClr val="404040"/>
                </a:solidFill>
              </a:rPr>
              <a:t>i</a:t>
            </a:r>
            <a:r>
              <a:rPr sz="3600" spc="110" dirty="0">
                <a:solidFill>
                  <a:srgbClr val="404040"/>
                </a:solidFill>
              </a:rPr>
              <a:t>o</a:t>
            </a:r>
            <a:r>
              <a:rPr sz="3600" spc="-75" dirty="0">
                <a:solidFill>
                  <a:srgbClr val="404040"/>
                </a:solidFill>
              </a:rPr>
              <a:t>n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949781" y="1309115"/>
            <a:ext cx="1070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404040"/>
                </a:solidFill>
                <a:latin typeface="Verdana"/>
                <a:cs typeface="Verdana"/>
              </a:rPr>
              <a:t>Request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062B67-7650-4814-8E1A-A7BB3F7E1ED0}"/>
              </a:ext>
            </a:extLst>
          </p:cNvPr>
          <p:cNvGrpSpPr/>
          <p:nvPr/>
        </p:nvGrpSpPr>
        <p:grpSpPr>
          <a:xfrm>
            <a:off x="5997390" y="2623677"/>
            <a:ext cx="5852160" cy="1704339"/>
            <a:chOff x="5997390" y="2623677"/>
            <a:chExt cx="5852160" cy="1704339"/>
          </a:xfrm>
        </p:grpSpPr>
        <p:sp>
          <p:nvSpPr>
            <p:cNvPr id="7" name="object 7"/>
            <p:cNvSpPr/>
            <p:nvPr/>
          </p:nvSpPr>
          <p:spPr>
            <a:xfrm>
              <a:off x="6116279" y="3260718"/>
              <a:ext cx="5639435" cy="431800"/>
            </a:xfrm>
            <a:custGeom>
              <a:avLst/>
              <a:gdLst/>
              <a:ahLst/>
              <a:cxnLst/>
              <a:rect l="l" t="t" r="r" b="b"/>
              <a:pathLst>
                <a:path w="5639434" h="431800">
                  <a:moveTo>
                    <a:pt x="5567024" y="0"/>
                  </a:moveTo>
                  <a:lnTo>
                    <a:pt x="71868" y="0"/>
                  </a:lnTo>
                  <a:lnTo>
                    <a:pt x="43893" y="5647"/>
                  </a:lnTo>
                  <a:lnTo>
                    <a:pt x="21049" y="21049"/>
                  </a:lnTo>
                  <a:lnTo>
                    <a:pt x="5647" y="43893"/>
                  </a:lnTo>
                  <a:lnTo>
                    <a:pt x="0" y="71868"/>
                  </a:lnTo>
                  <a:lnTo>
                    <a:pt x="0" y="359321"/>
                  </a:lnTo>
                  <a:lnTo>
                    <a:pt x="5647" y="387295"/>
                  </a:lnTo>
                  <a:lnTo>
                    <a:pt x="21049" y="410139"/>
                  </a:lnTo>
                  <a:lnTo>
                    <a:pt x="43893" y="425541"/>
                  </a:lnTo>
                  <a:lnTo>
                    <a:pt x="71868" y="431189"/>
                  </a:lnTo>
                  <a:lnTo>
                    <a:pt x="5567024" y="431189"/>
                  </a:lnTo>
                  <a:lnTo>
                    <a:pt x="5594998" y="425541"/>
                  </a:lnTo>
                  <a:lnTo>
                    <a:pt x="5617842" y="410139"/>
                  </a:lnTo>
                  <a:lnTo>
                    <a:pt x="5633244" y="387295"/>
                  </a:lnTo>
                  <a:lnTo>
                    <a:pt x="5638892" y="359321"/>
                  </a:lnTo>
                  <a:lnTo>
                    <a:pt x="5638892" y="71868"/>
                  </a:lnTo>
                  <a:lnTo>
                    <a:pt x="5633244" y="43893"/>
                  </a:lnTo>
                  <a:lnTo>
                    <a:pt x="5617842" y="21049"/>
                  </a:lnTo>
                  <a:lnTo>
                    <a:pt x="5594998" y="5647"/>
                  </a:lnTo>
                  <a:lnTo>
                    <a:pt x="5567024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6279" y="3740082"/>
              <a:ext cx="5639435" cy="431800"/>
            </a:xfrm>
            <a:custGeom>
              <a:avLst/>
              <a:gdLst/>
              <a:ahLst/>
              <a:cxnLst/>
              <a:rect l="l" t="t" r="r" b="b"/>
              <a:pathLst>
                <a:path w="5639434" h="431800">
                  <a:moveTo>
                    <a:pt x="5567024" y="0"/>
                  </a:moveTo>
                  <a:lnTo>
                    <a:pt x="71868" y="0"/>
                  </a:lnTo>
                  <a:lnTo>
                    <a:pt x="43893" y="5647"/>
                  </a:lnTo>
                  <a:lnTo>
                    <a:pt x="21049" y="21049"/>
                  </a:lnTo>
                  <a:lnTo>
                    <a:pt x="5647" y="43893"/>
                  </a:lnTo>
                  <a:lnTo>
                    <a:pt x="0" y="71868"/>
                  </a:lnTo>
                  <a:lnTo>
                    <a:pt x="0" y="359322"/>
                  </a:lnTo>
                  <a:lnTo>
                    <a:pt x="5647" y="387296"/>
                  </a:lnTo>
                  <a:lnTo>
                    <a:pt x="21049" y="410140"/>
                  </a:lnTo>
                  <a:lnTo>
                    <a:pt x="43893" y="425542"/>
                  </a:lnTo>
                  <a:lnTo>
                    <a:pt x="71868" y="431190"/>
                  </a:lnTo>
                  <a:lnTo>
                    <a:pt x="5567024" y="431190"/>
                  </a:lnTo>
                  <a:lnTo>
                    <a:pt x="5594998" y="425542"/>
                  </a:lnTo>
                  <a:lnTo>
                    <a:pt x="5617842" y="410140"/>
                  </a:lnTo>
                  <a:lnTo>
                    <a:pt x="5633244" y="387296"/>
                  </a:lnTo>
                  <a:lnTo>
                    <a:pt x="5638892" y="359322"/>
                  </a:lnTo>
                  <a:lnTo>
                    <a:pt x="5638892" y="71868"/>
                  </a:lnTo>
                  <a:lnTo>
                    <a:pt x="5633244" y="43893"/>
                  </a:lnTo>
                  <a:lnTo>
                    <a:pt x="5617842" y="21049"/>
                  </a:lnTo>
                  <a:lnTo>
                    <a:pt x="5594998" y="5647"/>
                  </a:lnTo>
                  <a:lnTo>
                    <a:pt x="5567024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997390" y="2623677"/>
              <a:ext cx="5852160" cy="1704339"/>
            </a:xfrm>
            <a:prstGeom prst="rect">
              <a:avLst/>
            </a:prstGeom>
            <a:ln w="25400">
              <a:solidFill>
                <a:srgbClr val="F05A28"/>
              </a:solidFill>
            </a:ln>
          </p:spPr>
          <p:txBody>
            <a:bodyPr vert="horz" wrap="square" lIns="0" tIns="18224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435"/>
                </a:spcBef>
              </a:pPr>
              <a:r>
                <a:rPr sz="2000" spc="-380" dirty="0">
                  <a:solidFill>
                    <a:srgbClr val="404040"/>
                  </a:solidFill>
                  <a:latin typeface="Verdana"/>
                  <a:cs typeface="Verdana"/>
                </a:rPr>
                <a:t>&lt;</a:t>
              </a:r>
              <a:r>
                <a:rPr sz="2000" spc="-370" dirty="0">
                  <a:solidFill>
                    <a:srgbClr val="404040"/>
                  </a:solidFill>
                  <a:latin typeface="Verdana"/>
                  <a:cs typeface="Verdana"/>
                </a:rPr>
                <a:t>&lt;</a:t>
              </a:r>
              <a:r>
                <a:rPr sz="2000" spc="-110" dirty="0">
                  <a:solidFill>
                    <a:srgbClr val="404040"/>
                  </a:solidFill>
                  <a:latin typeface="Verdana"/>
                  <a:cs typeface="Verdana"/>
                </a:rPr>
                <a:t> </a:t>
              </a:r>
              <a:r>
                <a:rPr sz="2000" spc="185" dirty="0">
                  <a:solidFill>
                    <a:srgbClr val="404040"/>
                  </a:solidFill>
                  <a:latin typeface="Verdana"/>
                  <a:cs typeface="Verdana"/>
                </a:rPr>
                <a:t>A</a:t>
              </a:r>
              <a:r>
                <a:rPr sz="2000" spc="-35" dirty="0">
                  <a:solidFill>
                    <a:srgbClr val="404040"/>
                  </a:solidFill>
                  <a:latin typeface="Verdana"/>
                  <a:cs typeface="Verdana"/>
                </a:rPr>
                <a:t>u</a:t>
              </a:r>
              <a:r>
                <a:rPr sz="2000" spc="35" dirty="0">
                  <a:solidFill>
                    <a:srgbClr val="404040"/>
                  </a:solidFill>
                  <a:latin typeface="Verdana"/>
                  <a:cs typeface="Verdana"/>
                </a:rPr>
                <a:t>t</a:t>
              </a:r>
              <a:r>
                <a:rPr sz="2000" spc="-35" dirty="0">
                  <a:solidFill>
                    <a:srgbClr val="404040"/>
                  </a:solidFill>
                  <a:latin typeface="Verdana"/>
                  <a:cs typeface="Verdana"/>
                </a:rPr>
                <a:t>h</a:t>
              </a:r>
              <a:r>
                <a:rPr sz="2000" spc="15" dirty="0">
                  <a:solidFill>
                    <a:srgbClr val="404040"/>
                  </a:solidFill>
                  <a:latin typeface="Verdana"/>
                  <a:cs typeface="Verdana"/>
                </a:rPr>
                <a:t>e</a:t>
              </a:r>
              <a:r>
                <a:rPr sz="2000" spc="-35" dirty="0">
                  <a:solidFill>
                    <a:srgbClr val="404040"/>
                  </a:solidFill>
                  <a:latin typeface="Verdana"/>
                  <a:cs typeface="Verdana"/>
                </a:rPr>
                <a:t>n</a:t>
              </a:r>
              <a:r>
                <a:rPr sz="2000" spc="35" dirty="0">
                  <a:solidFill>
                    <a:srgbClr val="404040"/>
                  </a:solidFill>
                  <a:latin typeface="Verdana"/>
                  <a:cs typeface="Verdana"/>
                </a:rPr>
                <a:t>t</a:t>
              </a:r>
              <a:r>
                <a:rPr sz="2000" spc="20" dirty="0">
                  <a:solidFill>
                    <a:srgbClr val="404040"/>
                  </a:solidFill>
                  <a:latin typeface="Verdana"/>
                  <a:cs typeface="Verdana"/>
                </a:rPr>
                <a:t>i</a:t>
              </a:r>
              <a:r>
                <a:rPr sz="2000" spc="95" dirty="0">
                  <a:solidFill>
                    <a:srgbClr val="404040"/>
                  </a:solidFill>
                  <a:latin typeface="Verdana"/>
                  <a:cs typeface="Verdana"/>
                </a:rPr>
                <a:t>c</a:t>
              </a:r>
              <a:r>
                <a:rPr sz="2000" spc="-40" dirty="0">
                  <a:solidFill>
                    <a:srgbClr val="404040"/>
                  </a:solidFill>
                  <a:latin typeface="Verdana"/>
                  <a:cs typeface="Verdana"/>
                </a:rPr>
                <a:t>a</a:t>
              </a:r>
              <a:r>
                <a:rPr sz="2000" spc="35" dirty="0">
                  <a:solidFill>
                    <a:srgbClr val="404040"/>
                  </a:solidFill>
                  <a:latin typeface="Verdana"/>
                  <a:cs typeface="Verdana"/>
                </a:rPr>
                <a:t>t</a:t>
              </a:r>
              <a:r>
                <a:rPr sz="2000" spc="20" dirty="0">
                  <a:solidFill>
                    <a:srgbClr val="404040"/>
                  </a:solidFill>
                  <a:latin typeface="Verdana"/>
                  <a:cs typeface="Verdana"/>
                </a:rPr>
                <a:t>i</a:t>
              </a:r>
              <a:r>
                <a:rPr sz="2000" spc="95" dirty="0">
                  <a:solidFill>
                    <a:srgbClr val="404040"/>
                  </a:solidFill>
                  <a:latin typeface="Verdana"/>
                  <a:cs typeface="Verdana"/>
                </a:rPr>
                <a:t>o</a:t>
              </a:r>
              <a:r>
                <a:rPr sz="2000" spc="-30" dirty="0">
                  <a:solidFill>
                    <a:srgbClr val="404040"/>
                  </a:solidFill>
                  <a:latin typeface="Verdana"/>
                  <a:cs typeface="Verdana"/>
                </a:rPr>
                <a:t>n</a:t>
              </a:r>
              <a:r>
                <a:rPr sz="2000" spc="-110" dirty="0">
                  <a:solidFill>
                    <a:srgbClr val="404040"/>
                  </a:solidFill>
                  <a:latin typeface="Verdana"/>
                  <a:cs typeface="Verdana"/>
                </a:rPr>
                <a:t> </a:t>
              </a:r>
              <a:r>
                <a:rPr sz="2000" spc="-380" dirty="0">
                  <a:solidFill>
                    <a:srgbClr val="404040"/>
                  </a:solidFill>
                  <a:latin typeface="Verdana"/>
                  <a:cs typeface="Verdana"/>
                </a:rPr>
                <a:t>&gt;</a:t>
              </a:r>
              <a:r>
                <a:rPr sz="2000" spc="-370" dirty="0">
                  <a:solidFill>
                    <a:srgbClr val="404040"/>
                  </a:solidFill>
                  <a:latin typeface="Verdana"/>
                  <a:cs typeface="Verdana"/>
                </a:rPr>
                <a:t>&gt;</a:t>
              </a:r>
              <a:endParaRPr sz="2000" dirty="0">
                <a:latin typeface="Verdana"/>
                <a:cs typeface="Verdana"/>
              </a:endParaRPr>
            </a:p>
            <a:p>
              <a:pPr marL="363855" marR="330835" algn="ctr">
                <a:lnSpc>
                  <a:spcPct val="157000"/>
                </a:lnSpc>
                <a:spcBef>
                  <a:spcPts val="215"/>
                </a:spcBef>
              </a:pPr>
              <a:r>
                <a:rPr sz="2000" spc="5" dirty="0">
                  <a:solidFill>
                    <a:srgbClr val="FFFFFF"/>
                  </a:solidFill>
                  <a:latin typeface="Verdana"/>
                  <a:cs typeface="Verdana"/>
                </a:rPr>
                <a:t>UsernamePasswordAuthenticationToken </a:t>
              </a:r>
              <a:r>
                <a:rPr sz="2000" spc="-69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2000" spc="5" dirty="0">
                  <a:solidFill>
                    <a:srgbClr val="FFFFFF"/>
                  </a:solidFill>
                  <a:latin typeface="Verdana"/>
                  <a:cs typeface="Verdana"/>
                </a:rPr>
                <a:t>OpenIDAuthenticationToken</a:t>
              </a:r>
              <a:endParaRPr sz="2000" dirty="0">
                <a:latin typeface="Verdana"/>
                <a:cs typeface="Verdana"/>
              </a:endParaRPr>
            </a:p>
          </p:txBody>
        </p:sp>
      </p:grpSp>
      <p:sp>
        <p:nvSpPr>
          <p:cNvPr id="10" name="object 10"/>
          <p:cNvSpPr/>
          <p:nvPr/>
        </p:nvSpPr>
        <p:spPr>
          <a:xfrm>
            <a:off x="4600893" y="2957019"/>
            <a:ext cx="1397000" cy="590550"/>
          </a:xfrm>
          <a:custGeom>
            <a:avLst/>
            <a:gdLst/>
            <a:ahLst/>
            <a:cxnLst/>
            <a:rect l="l" t="t" r="r" b="b"/>
            <a:pathLst>
              <a:path w="1397000" h="590550">
                <a:moveTo>
                  <a:pt x="810234" y="0"/>
                </a:moveTo>
                <a:lnTo>
                  <a:pt x="807416" y="196829"/>
                </a:lnTo>
                <a:lnTo>
                  <a:pt x="905831" y="198238"/>
                </a:lnTo>
                <a:lnTo>
                  <a:pt x="903014" y="395067"/>
                </a:lnTo>
                <a:lnTo>
                  <a:pt x="804579" y="395067"/>
                </a:lnTo>
                <a:lnTo>
                  <a:pt x="801781" y="590489"/>
                </a:lnTo>
                <a:lnTo>
                  <a:pt x="1207023" y="395067"/>
                </a:lnTo>
                <a:lnTo>
                  <a:pt x="903014" y="395067"/>
                </a:lnTo>
                <a:lnTo>
                  <a:pt x="804599" y="393658"/>
                </a:lnTo>
                <a:lnTo>
                  <a:pt x="1209945" y="393658"/>
                </a:lnTo>
                <a:lnTo>
                  <a:pt x="1396497" y="303697"/>
                </a:lnTo>
                <a:lnTo>
                  <a:pt x="810234" y="0"/>
                </a:lnTo>
                <a:close/>
              </a:path>
              <a:path w="1397000" h="590550">
                <a:moveTo>
                  <a:pt x="807416" y="196829"/>
                </a:moveTo>
                <a:lnTo>
                  <a:pt x="804599" y="393658"/>
                </a:lnTo>
                <a:lnTo>
                  <a:pt x="903014" y="395067"/>
                </a:lnTo>
                <a:lnTo>
                  <a:pt x="905831" y="198238"/>
                </a:lnTo>
                <a:lnTo>
                  <a:pt x="807416" y="196829"/>
                </a:lnTo>
                <a:close/>
              </a:path>
              <a:path w="1397000" h="590550">
                <a:moveTo>
                  <a:pt x="2816" y="185310"/>
                </a:moveTo>
                <a:lnTo>
                  <a:pt x="0" y="382140"/>
                </a:lnTo>
                <a:lnTo>
                  <a:pt x="804599" y="393658"/>
                </a:lnTo>
                <a:lnTo>
                  <a:pt x="807416" y="196829"/>
                </a:lnTo>
                <a:lnTo>
                  <a:pt x="2816" y="18531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4930" y="5432483"/>
            <a:ext cx="3611245" cy="1020444"/>
          </a:xfrm>
          <a:custGeom>
            <a:avLst/>
            <a:gdLst/>
            <a:ahLst/>
            <a:cxnLst/>
            <a:rect l="l" t="t" r="r" b="b"/>
            <a:pathLst>
              <a:path w="3611245" h="1020445">
                <a:moveTo>
                  <a:pt x="3440936" y="0"/>
                </a:moveTo>
                <a:lnTo>
                  <a:pt x="170049" y="0"/>
                </a:lnTo>
                <a:lnTo>
                  <a:pt x="124843" y="6074"/>
                </a:lnTo>
                <a:lnTo>
                  <a:pt x="84222" y="23216"/>
                </a:lnTo>
                <a:lnTo>
                  <a:pt x="49806" y="49806"/>
                </a:lnTo>
                <a:lnTo>
                  <a:pt x="23216" y="84222"/>
                </a:lnTo>
                <a:lnTo>
                  <a:pt x="6074" y="124843"/>
                </a:lnTo>
                <a:lnTo>
                  <a:pt x="0" y="170049"/>
                </a:lnTo>
                <a:lnTo>
                  <a:pt x="0" y="850229"/>
                </a:lnTo>
                <a:lnTo>
                  <a:pt x="6074" y="895435"/>
                </a:lnTo>
                <a:lnTo>
                  <a:pt x="23216" y="936056"/>
                </a:lnTo>
                <a:lnTo>
                  <a:pt x="49806" y="970472"/>
                </a:lnTo>
                <a:lnTo>
                  <a:pt x="84222" y="997061"/>
                </a:lnTo>
                <a:lnTo>
                  <a:pt x="124843" y="1014204"/>
                </a:lnTo>
                <a:lnTo>
                  <a:pt x="170049" y="1020278"/>
                </a:lnTo>
                <a:lnTo>
                  <a:pt x="3440936" y="1020278"/>
                </a:lnTo>
                <a:lnTo>
                  <a:pt x="3486142" y="1014204"/>
                </a:lnTo>
                <a:lnTo>
                  <a:pt x="3526763" y="997061"/>
                </a:lnTo>
                <a:lnTo>
                  <a:pt x="3561179" y="970472"/>
                </a:lnTo>
                <a:lnTo>
                  <a:pt x="3587769" y="936056"/>
                </a:lnTo>
                <a:lnTo>
                  <a:pt x="3604911" y="895435"/>
                </a:lnTo>
                <a:lnTo>
                  <a:pt x="3610985" y="850229"/>
                </a:lnTo>
                <a:lnTo>
                  <a:pt x="3610985" y="170049"/>
                </a:lnTo>
                <a:lnTo>
                  <a:pt x="3604911" y="124843"/>
                </a:lnTo>
                <a:lnTo>
                  <a:pt x="3587769" y="84222"/>
                </a:lnTo>
                <a:lnTo>
                  <a:pt x="3561179" y="49806"/>
                </a:lnTo>
                <a:lnTo>
                  <a:pt x="3526763" y="23216"/>
                </a:lnTo>
                <a:lnTo>
                  <a:pt x="3486142" y="6074"/>
                </a:lnTo>
                <a:lnTo>
                  <a:pt x="3440936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15472" y="5765291"/>
            <a:ext cx="3030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AuthenticationManager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33562" y="4326632"/>
            <a:ext cx="590550" cy="1068070"/>
          </a:xfrm>
          <a:custGeom>
            <a:avLst/>
            <a:gdLst/>
            <a:ahLst/>
            <a:cxnLst/>
            <a:rect l="l" t="t" r="r" b="b"/>
            <a:pathLst>
              <a:path w="590550" h="1068070">
                <a:moveTo>
                  <a:pt x="196837" y="478501"/>
                </a:moveTo>
                <a:lnTo>
                  <a:pt x="0" y="480804"/>
                </a:lnTo>
                <a:lnTo>
                  <a:pt x="302164" y="1067859"/>
                </a:lnTo>
                <a:lnTo>
                  <a:pt x="540496" y="576920"/>
                </a:lnTo>
                <a:lnTo>
                  <a:pt x="197989" y="576920"/>
                </a:lnTo>
                <a:lnTo>
                  <a:pt x="196837" y="478501"/>
                </a:lnTo>
                <a:close/>
              </a:path>
              <a:path w="590550" h="1068070">
                <a:moveTo>
                  <a:pt x="393673" y="476198"/>
                </a:moveTo>
                <a:lnTo>
                  <a:pt x="196837" y="478501"/>
                </a:lnTo>
                <a:lnTo>
                  <a:pt x="197989" y="576920"/>
                </a:lnTo>
                <a:lnTo>
                  <a:pt x="394825" y="574616"/>
                </a:lnTo>
                <a:lnTo>
                  <a:pt x="393673" y="476198"/>
                </a:lnTo>
                <a:close/>
              </a:path>
              <a:path w="590550" h="1068070">
                <a:moveTo>
                  <a:pt x="590510" y="473895"/>
                </a:moveTo>
                <a:lnTo>
                  <a:pt x="393673" y="476198"/>
                </a:lnTo>
                <a:lnTo>
                  <a:pt x="394825" y="574616"/>
                </a:lnTo>
                <a:lnTo>
                  <a:pt x="197989" y="576920"/>
                </a:lnTo>
                <a:lnTo>
                  <a:pt x="540496" y="576920"/>
                </a:lnTo>
                <a:lnTo>
                  <a:pt x="590510" y="473895"/>
                </a:lnTo>
                <a:close/>
              </a:path>
              <a:path w="590550" h="1068070">
                <a:moveTo>
                  <a:pt x="388101" y="0"/>
                </a:moveTo>
                <a:lnTo>
                  <a:pt x="191264" y="2303"/>
                </a:lnTo>
                <a:lnTo>
                  <a:pt x="196837" y="478501"/>
                </a:lnTo>
                <a:lnTo>
                  <a:pt x="393673" y="476198"/>
                </a:lnTo>
                <a:lnTo>
                  <a:pt x="3881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80369" y="2583179"/>
            <a:ext cx="869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000" spc="-2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-4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93890" y="4902708"/>
            <a:ext cx="167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Authenticate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02606" y="4902708"/>
            <a:ext cx="1848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8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000" spc="3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000" spc="3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000" spc="9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000" spc="-4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3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90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02302" y="3658160"/>
            <a:ext cx="1395095" cy="590550"/>
          </a:xfrm>
          <a:custGeom>
            <a:avLst/>
            <a:gdLst/>
            <a:ahLst/>
            <a:cxnLst/>
            <a:rect l="l" t="t" r="r" b="b"/>
            <a:pathLst>
              <a:path w="1395095" h="590550">
                <a:moveTo>
                  <a:pt x="590550" y="0"/>
                </a:moveTo>
                <a:lnTo>
                  <a:pt x="0" y="295276"/>
                </a:lnTo>
                <a:lnTo>
                  <a:pt x="590550" y="590550"/>
                </a:lnTo>
                <a:lnTo>
                  <a:pt x="590550" y="393700"/>
                </a:lnTo>
                <a:lnTo>
                  <a:pt x="492125" y="393700"/>
                </a:lnTo>
                <a:lnTo>
                  <a:pt x="492125" y="196850"/>
                </a:lnTo>
                <a:lnTo>
                  <a:pt x="590550" y="196850"/>
                </a:lnTo>
                <a:lnTo>
                  <a:pt x="590550" y="0"/>
                </a:lnTo>
                <a:close/>
              </a:path>
              <a:path w="1395095" h="590550">
                <a:moveTo>
                  <a:pt x="590550" y="196850"/>
                </a:moveTo>
                <a:lnTo>
                  <a:pt x="492125" y="196850"/>
                </a:lnTo>
                <a:lnTo>
                  <a:pt x="492125" y="393700"/>
                </a:lnTo>
                <a:lnTo>
                  <a:pt x="590550" y="393700"/>
                </a:lnTo>
                <a:lnTo>
                  <a:pt x="590550" y="196850"/>
                </a:lnTo>
                <a:close/>
              </a:path>
              <a:path w="1395095" h="590550">
                <a:moveTo>
                  <a:pt x="1395088" y="196850"/>
                </a:moveTo>
                <a:lnTo>
                  <a:pt x="590550" y="196850"/>
                </a:lnTo>
                <a:lnTo>
                  <a:pt x="590550" y="393700"/>
                </a:lnTo>
                <a:lnTo>
                  <a:pt x="1395088" y="393700"/>
                </a:lnTo>
                <a:lnTo>
                  <a:pt x="1395088" y="1968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91777" y="4323588"/>
            <a:ext cx="1848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8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000" spc="3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h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2000" spc="3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000" spc="9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000" spc="-4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3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90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94446-1190-4998-BDE8-D91BEB05BD01}"/>
              </a:ext>
            </a:extLst>
          </p:cNvPr>
          <p:cNvGrpSpPr/>
          <p:nvPr/>
        </p:nvGrpSpPr>
        <p:grpSpPr>
          <a:xfrm>
            <a:off x="436827" y="1778840"/>
            <a:ext cx="4124960" cy="3695186"/>
            <a:chOff x="436827" y="1778840"/>
            <a:chExt cx="4124960" cy="3695186"/>
          </a:xfrm>
        </p:grpSpPr>
        <p:sp>
          <p:nvSpPr>
            <p:cNvPr id="4" name="object 4"/>
            <p:cNvSpPr/>
            <p:nvPr/>
          </p:nvSpPr>
          <p:spPr>
            <a:xfrm>
              <a:off x="488556" y="3240747"/>
              <a:ext cx="3995420" cy="1380490"/>
            </a:xfrm>
            <a:custGeom>
              <a:avLst/>
              <a:gdLst/>
              <a:ahLst/>
              <a:cxnLst/>
              <a:rect l="l" t="t" r="r" b="b"/>
              <a:pathLst>
                <a:path w="3995420" h="1380489">
                  <a:moveTo>
                    <a:pt x="3984015" y="1020559"/>
                  </a:moveTo>
                  <a:lnTo>
                    <a:pt x="3978364" y="992581"/>
                  </a:lnTo>
                  <a:lnTo>
                    <a:pt x="3962971" y="969746"/>
                  </a:lnTo>
                  <a:lnTo>
                    <a:pt x="3940124" y="954341"/>
                  </a:lnTo>
                  <a:lnTo>
                    <a:pt x="3912158" y="948690"/>
                  </a:lnTo>
                  <a:lnTo>
                    <a:pt x="71869" y="948690"/>
                  </a:lnTo>
                  <a:lnTo>
                    <a:pt x="43891" y="954341"/>
                  </a:lnTo>
                  <a:lnTo>
                    <a:pt x="21043" y="969746"/>
                  </a:lnTo>
                  <a:lnTo>
                    <a:pt x="5651" y="992581"/>
                  </a:lnTo>
                  <a:lnTo>
                    <a:pt x="0" y="1020559"/>
                  </a:lnTo>
                  <a:lnTo>
                    <a:pt x="0" y="1308011"/>
                  </a:lnTo>
                  <a:lnTo>
                    <a:pt x="5651" y="1335989"/>
                  </a:lnTo>
                  <a:lnTo>
                    <a:pt x="21043" y="1358836"/>
                  </a:lnTo>
                  <a:lnTo>
                    <a:pt x="43891" y="1374228"/>
                  </a:lnTo>
                  <a:lnTo>
                    <a:pt x="71869" y="1379880"/>
                  </a:lnTo>
                  <a:lnTo>
                    <a:pt x="3912158" y="1379880"/>
                  </a:lnTo>
                  <a:lnTo>
                    <a:pt x="3940124" y="1374228"/>
                  </a:lnTo>
                  <a:lnTo>
                    <a:pt x="3962971" y="1358836"/>
                  </a:lnTo>
                  <a:lnTo>
                    <a:pt x="3978364" y="1335989"/>
                  </a:lnTo>
                  <a:lnTo>
                    <a:pt x="3984015" y="1308011"/>
                  </a:lnTo>
                  <a:lnTo>
                    <a:pt x="3984015" y="1020559"/>
                  </a:lnTo>
                  <a:close/>
                </a:path>
                <a:path w="3995420" h="1380489">
                  <a:moveTo>
                    <a:pt x="3994848" y="545007"/>
                  </a:moveTo>
                  <a:lnTo>
                    <a:pt x="3989197" y="517029"/>
                  </a:lnTo>
                  <a:lnTo>
                    <a:pt x="3973804" y="494182"/>
                  </a:lnTo>
                  <a:lnTo>
                    <a:pt x="3950957" y="478790"/>
                  </a:lnTo>
                  <a:lnTo>
                    <a:pt x="3922992" y="473138"/>
                  </a:lnTo>
                  <a:lnTo>
                    <a:pt x="82702" y="473138"/>
                  </a:lnTo>
                  <a:lnTo>
                    <a:pt x="54724" y="478790"/>
                  </a:lnTo>
                  <a:lnTo>
                    <a:pt x="31877" y="494182"/>
                  </a:lnTo>
                  <a:lnTo>
                    <a:pt x="16484" y="517029"/>
                  </a:lnTo>
                  <a:lnTo>
                    <a:pt x="10833" y="545007"/>
                  </a:lnTo>
                  <a:lnTo>
                    <a:pt x="10833" y="832459"/>
                  </a:lnTo>
                  <a:lnTo>
                    <a:pt x="16484" y="860437"/>
                  </a:lnTo>
                  <a:lnTo>
                    <a:pt x="31877" y="883285"/>
                  </a:lnTo>
                  <a:lnTo>
                    <a:pt x="54724" y="898677"/>
                  </a:lnTo>
                  <a:lnTo>
                    <a:pt x="82702" y="904328"/>
                  </a:lnTo>
                  <a:lnTo>
                    <a:pt x="3922992" y="904328"/>
                  </a:lnTo>
                  <a:lnTo>
                    <a:pt x="3950957" y="898677"/>
                  </a:lnTo>
                  <a:lnTo>
                    <a:pt x="3973804" y="883285"/>
                  </a:lnTo>
                  <a:lnTo>
                    <a:pt x="3989197" y="860437"/>
                  </a:lnTo>
                  <a:lnTo>
                    <a:pt x="3994848" y="832459"/>
                  </a:lnTo>
                  <a:lnTo>
                    <a:pt x="3994848" y="545007"/>
                  </a:lnTo>
                  <a:close/>
                </a:path>
                <a:path w="3995420" h="1380489">
                  <a:moveTo>
                    <a:pt x="3994848" y="71869"/>
                  </a:moveTo>
                  <a:lnTo>
                    <a:pt x="3989197" y="43891"/>
                  </a:lnTo>
                  <a:lnTo>
                    <a:pt x="3973804" y="21056"/>
                  </a:lnTo>
                  <a:lnTo>
                    <a:pt x="3950957" y="5651"/>
                  </a:lnTo>
                  <a:lnTo>
                    <a:pt x="3922992" y="0"/>
                  </a:lnTo>
                  <a:lnTo>
                    <a:pt x="82702" y="0"/>
                  </a:lnTo>
                  <a:lnTo>
                    <a:pt x="54724" y="5651"/>
                  </a:lnTo>
                  <a:lnTo>
                    <a:pt x="31877" y="21056"/>
                  </a:lnTo>
                  <a:lnTo>
                    <a:pt x="16484" y="43891"/>
                  </a:lnTo>
                  <a:lnTo>
                    <a:pt x="10833" y="71869"/>
                  </a:lnTo>
                  <a:lnTo>
                    <a:pt x="10833" y="359333"/>
                  </a:lnTo>
                  <a:lnTo>
                    <a:pt x="16484" y="387299"/>
                  </a:lnTo>
                  <a:lnTo>
                    <a:pt x="31877" y="410146"/>
                  </a:lnTo>
                  <a:lnTo>
                    <a:pt x="54724" y="425551"/>
                  </a:lnTo>
                  <a:lnTo>
                    <a:pt x="82702" y="431190"/>
                  </a:lnTo>
                  <a:lnTo>
                    <a:pt x="3922992" y="431190"/>
                  </a:lnTo>
                  <a:lnTo>
                    <a:pt x="3950957" y="425551"/>
                  </a:lnTo>
                  <a:lnTo>
                    <a:pt x="3973804" y="410146"/>
                  </a:lnTo>
                  <a:lnTo>
                    <a:pt x="3989197" y="387299"/>
                  </a:lnTo>
                  <a:lnTo>
                    <a:pt x="3994848" y="359333"/>
                  </a:lnTo>
                  <a:lnTo>
                    <a:pt x="3994848" y="71869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85295" y="1778840"/>
              <a:ext cx="590550" cy="760730"/>
            </a:xfrm>
            <a:custGeom>
              <a:avLst/>
              <a:gdLst/>
              <a:ahLst/>
              <a:cxnLst/>
              <a:rect l="l" t="t" r="r" b="b"/>
              <a:pathLst>
                <a:path w="590550" h="760730">
                  <a:moveTo>
                    <a:pt x="196850" y="169845"/>
                  </a:moveTo>
                  <a:lnTo>
                    <a:pt x="0" y="169845"/>
                  </a:lnTo>
                  <a:lnTo>
                    <a:pt x="295276" y="760394"/>
                  </a:lnTo>
                  <a:lnTo>
                    <a:pt x="541337" y="268269"/>
                  </a:lnTo>
                  <a:lnTo>
                    <a:pt x="196850" y="268269"/>
                  </a:lnTo>
                  <a:lnTo>
                    <a:pt x="196850" y="169845"/>
                  </a:lnTo>
                  <a:close/>
                </a:path>
                <a:path w="590550" h="760730">
                  <a:moveTo>
                    <a:pt x="393700" y="169845"/>
                  </a:moveTo>
                  <a:lnTo>
                    <a:pt x="196850" y="169845"/>
                  </a:lnTo>
                  <a:lnTo>
                    <a:pt x="196850" y="268269"/>
                  </a:lnTo>
                  <a:lnTo>
                    <a:pt x="393700" y="268269"/>
                  </a:lnTo>
                  <a:lnTo>
                    <a:pt x="393700" y="169845"/>
                  </a:lnTo>
                  <a:close/>
                </a:path>
                <a:path w="590550" h="760730">
                  <a:moveTo>
                    <a:pt x="590550" y="169844"/>
                  </a:moveTo>
                  <a:lnTo>
                    <a:pt x="393700" y="169845"/>
                  </a:lnTo>
                  <a:lnTo>
                    <a:pt x="393700" y="268269"/>
                  </a:lnTo>
                  <a:lnTo>
                    <a:pt x="541337" y="268269"/>
                  </a:lnTo>
                  <a:lnTo>
                    <a:pt x="590550" y="169844"/>
                  </a:lnTo>
                  <a:close/>
                </a:path>
                <a:path w="590550" h="760730">
                  <a:moveTo>
                    <a:pt x="393700" y="0"/>
                  </a:moveTo>
                  <a:lnTo>
                    <a:pt x="196850" y="0"/>
                  </a:lnTo>
                  <a:lnTo>
                    <a:pt x="196850" y="169845"/>
                  </a:lnTo>
                  <a:lnTo>
                    <a:pt x="393700" y="169845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8561" y="4732261"/>
              <a:ext cx="3984625" cy="662305"/>
            </a:xfrm>
            <a:custGeom>
              <a:avLst/>
              <a:gdLst/>
              <a:ahLst/>
              <a:cxnLst/>
              <a:rect l="l" t="t" r="r" b="b"/>
              <a:pathLst>
                <a:path w="3984625" h="662304">
                  <a:moveTo>
                    <a:pt x="3873642" y="0"/>
                  </a:moveTo>
                  <a:lnTo>
                    <a:pt x="110375" y="0"/>
                  </a:lnTo>
                  <a:lnTo>
                    <a:pt x="67412" y="8673"/>
                  </a:lnTo>
                  <a:lnTo>
                    <a:pt x="32328" y="32328"/>
                  </a:lnTo>
                  <a:lnTo>
                    <a:pt x="8673" y="67412"/>
                  </a:lnTo>
                  <a:lnTo>
                    <a:pt x="0" y="110375"/>
                  </a:lnTo>
                  <a:lnTo>
                    <a:pt x="0" y="551855"/>
                  </a:lnTo>
                  <a:lnTo>
                    <a:pt x="8673" y="594818"/>
                  </a:lnTo>
                  <a:lnTo>
                    <a:pt x="32328" y="629901"/>
                  </a:lnTo>
                  <a:lnTo>
                    <a:pt x="67412" y="653556"/>
                  </a:lnTo>
                  <a:lnTo>
                    <a:pt x="110375" y="662230"/>
                  </a:lnTo>
                  <a:lnTo>
                    <a:pt x="3873642" y="662230"/>
                  </a:lnTo>
                  <a:lnTo>
                    <a:pt x="3916605" y="653556"/>
                  </a:lnTo>
                  <a:lnTo>
                    <a:pt x="3951689" y="629901"/>
                  </a:lnTo>
                  <a:lnTo>
                    <a:pt x="3975344" y="594818"/>
                  </a:lnTo>
                  <a:lnTo>
                    <a:pt x="3984018" y="551855"/>
                  </a:lnTo>
                  <a:lnTo>
                    <a:pt x="3984018" y="110375"/>
                  </a:lnTo>
                  <a:lnTo>
                    <a:pt x="3975344" y="67412"/>
                  </a:lnTo>
                  <a:lnTo>
                    <a:pt x="3951689" y="32328"/>
                  </a:lnTo>
                  <a:lnTo>
                    <a:pt x="3916605" y="8673"/>
                  </a:lnTo>
                  <a:lnTo>
                    <a:pt x="3873642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6827" y="2601286"/>
              <a:ext cx="4124960" cy="2872740"/>
            </a:xfrm>
            <a:prstGeom prst="rect">
              <a:avLst/>
            </a:prstGeom>
            <a:ln w="25400">
              <a:solidFill>
                <a:srgbClr val="F05A28"/>
              </a:solidFill>
            </a:ln>
          </p:spPr>
          <p:txBody>
            <a:bodyPr vert="horz" wrap="square" lIns="0" tIns="131445" rIns="0" bIns="0" rtlCol="0">
              <a:spAutoFit/>
            </a:bodyPr>
            <a:lstStyle/>
            <a:p>
              <a:pPr marR="34925" algn="ctr">
                <a:lnSpc>
                  <a:spcPct val="100000"/>
                </a:lnSpc>
                <a:spcBef>
                  <a:spcPts val="1035"/>
                </a:spcBef>
              </a:pPr>
              <a:r>
                <a:rPr sz="2000" spc="25" dirty="0">
                  <a:solidFill>
                    <a:srgbClr val="404040"/>
                  </a:solidFill>
                  <a:latin typeface="Verdana"/>
                  <a:cs typeface="Verdana"/>
                </a:rPr>
                <a:t>Authentication</a:t>
              </a:r>
              <a:r>
                <a:rPr sz="2000" spc="-125" dirty="0">
                  <a:solidFill>
                    <a:srgbClr val="404040"/>
                  </a:solidFill>
                  <a:latin typeface="Verdana"/>
                  <a:cs typeface="Verdana"/>
                </a:rPr>
                <a:t> </a:t>
              </a:r>
              <a:r>
                <a:rPr sz="2000" spc="30" dirty="0">
                  <a:solidFill>
                    <a:srgbClr val="404040"/>
                  </a:solidFill>
                  <a:latin typeface="Verdana"/>
                  <a:cs typeface="Verdana"/>
                </a:rPr>
                <a:t>Filter</a:t>
              </a:r>
              <a:endParaRPr sz="2000" dirty="0">
                <a:latin typeface="Verdana"/>
                <a:cs typeface="Verdana"/>
              </a:endParaRPr>
            </a:p>
            <a:p>
              <a:pPr marL="286385" marR="293370" indent="-635" algn="ctr">
                <a:lnSpc>
                  <a:spcPct val="155500"/>
                </a:lnSpc>
                <a:spcBef>
                  <a:spcPts val="660"/>
                </a:spcBef>
              </a:pPr>
              <a:r>
                <a:rPr sz="2000" spc="25" dirty="0">
                  <a:solidFill>
                    <a:srgbClr val="FFFFFF"/>
                  </a:solidFill>
                  <a:latin typeface="Verdana"/>
                  <a:cs typeface="Verdana"/>
                </a:rPr>
                <a:t>BasicAuthenticationFilter </a:t>
              </a:r>
              <a:r>
                <a:rPr sz="2000" spc="3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2000" spc="15" dirty="0">
                  <a:solidFill>
                    <a:srgbClr val="FFFFFF"/>
                  </a:solidFill>
                  <a:latin typeface="Verdana"/>
                  <a:cs typeface="Verdana"/>
                </a:rPr>
                <a:t>OpenIDAuthenticationFilter </a:t>
              </a:r>
              <a:r>
                <a:rPr sz="2000" spc="-69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2000" spc="25" dirty="0">
                  <a:solidFill>
                    <a:srgbClr val="FFFFFF"/>
                  </a:solidFill>
                  <a:latin typeface="Verdana"/>
                  <a:cs typeface="Verdana"/>
                </a:rPr>
                <a:t>DigestAuthenticationFilter</a:t>
              </a:r>
              <a:endParaRPr sz="2000" dirty="0">
                <a:latin typeface="Verdana"/>
                <a:cs typeface="Verdana"/>
              </a:endParaRPr>
            </a:p>
            <a:p>
              <a:pPr marL="757555" marR="786765" algn="ctr">
                <a:lnSpc>
                  <a:spcPct val="125000"/>
                </a:lnSpc>
                <a:spcBef>
                  <a:spcPts val="695"/>
                </a:spcBef>
              </a:pPr>
              <a:r>
                <a:rPr sz="2000" dirty="0">
                  <a:solidFill>
                    <a:srgbClr val="FFFFFF"/>
                  </a:solidFill>
                  <a:latin typeface="Verdana"/>
                  <a:cs typeface="Verdana"/>
                </a:rPr>
                <a:t>UsernamePassword </a:t>
              </a:r>
              <a:r>
                <a:rPr sz="2000" spc="-690" dirty="0">
                  <a:solidFill>
                    <a:srgbClr val="FFFFFF"/>
                  </a:solidFill>
                  <a:latin typeface="Verdana"/>
                  <a:cs typeface="Verdana"/>
                </a:rPr>
                <a:t> </a:t>
              </a:r>
              <a:r>
                <a:rPr sz="2000" spc="70" dirty="0">
                  <a:solidFill>
                    <a:srgbClr val="FFFFFF"/>
                  </a:solidFill>
                  <a:latin typeface="Verdana"/>
                  <a:cs typeface="Verdana"/>
                </a:rPr>
                <a:t>A</a:t>
              </a:r>
              <a:r>
                <a:rPr sz="2000" spc="85" dirty="0">
                  <a:solidFill>
                    <a:srgbClr val="FFFFFF"/>
                  </a:solidFill>
                  <a:latin typeface="Verdana"/>
                  <a:cs typeface="Verdana"/>
                </a:rPr>
                <a:t>u</a:t>
              </a:r>
              <a:r>
                <a:rPr sz="2000" spc="35" dirty="0">
                  <a:solidFill>
                    <a:srgbClr val="FFFFFF"/>
                  </a:solidFill>
                  <a:latin typeface="Verdana"/>
                  <a:cs typeface="Verdana"/>
                </a:rPr>
                <a:t>t</a:t>
              </a:r>
              <a:r>
                <a:rPr sz="2000" spc="-35" dirty="0">
                  <a:solidFill>
                    <a:srgbClr val="FFFFFF"/>
                  </a:solidFill>
                  <a:latin typeface="Verdana"/>
                  <a:cs typeface="Verdana"/>
                </a:rPr>
                <a:t>h</a:t>
              </a:r>
              <a:r>
                <a:rPr sz="2000" spc="20" dirty="0">
                  <a:solidFill>
                    <a:srgbClr val="FFFFFF"/>
                  </a:solidFill>
                  <a:latin typeface="Verdana"/>
                  <a:cs typeface="Verdana"/>
                </a:rPr>
                <a:t>e</a:t>
              </a:r>
              <a:r>
                <a:rPr sz="2000" spc="-35" dirty="0">
                  <a:solidFill>
                    <a:srgbClr val="FFFFFF"/>
                  </a:solidFill>
                  <a:latin typeface="Verdana"/>
                  <a:cs typeface="Verdana"/>
                </a:rPr>
                <a:t>n</a:t>
              </a:r>
              <a:r>
                <a:rPr sz="2000" spc="35" dirty="0">
                  <a:solidFill>
                    <a:srgbClr val="FFFFFF"/>
                  </a:solidFill>
                  <a:latin typeface="Verdana"/>
                  <a:cs typeface="Verdana"/>
                </a:rPr>
                <a:t>t</a:t>
              </a:r>
              <a:r>
                <a:rPr sz="2000" spc="20" dirty="0">
                  <a:solidFill>
                    <a:srgbClr val="FFFFFF"/>
                  </a:solidFill>
                  <a:latin typeface="Verdana"/>
                  <a:cs typeface="Verdana"/>
                </a:rPr>
                <a:t>i</a:t>
              </a:r>
              <a:r>
                <a:rPr sz="2000" spc="95" dirty="0">
                  <a:solidFill>
                    <a:srgbClr val="FFFFFF"/>
                  </a:solidFill>
                  <a:latin typeface="Verdana"/>
                  <a:cs typeface="Verdana"/>
                </a:rPr>
                <a:t>c</a:t>
              </a:r>
              <a:r>
                <a:rPr sz="2000" spc="-40" dirty="0">
                  <a:solidFill>
                    <a:srgbClr val="FFFFFF"/>
                  </a:solidFill>
                  <a:latin typeface="Verdana"/>
                  <a:cs typeface="Verdana"/>
                </a:rPr>
                <a:t>a</a:t>
              </a:r>
              <a:r>
                <a:rPr sz="2000" spc="35" dirty="0">
                  <a:solidFill>
                    <a:srgbClr val="FFFFFF"/>
                  </a:solidFill>
                  <a:latin typeface="Verdana"/>
                  <a:cs typeface="Verdana"/>
                </a:rPr>
                <a:t>t</a:t>
              </a:r>
              <a:r>
                <a:rPr sz="2000" spc="20" dirty="0">
                  <a:solidFill>
                    <a:srgbClr val="FFFFFF"/>
                  </a:solidFill>
                  <a:latin typeface="Verdana"/>
                  <a:cs typeface="Verdana"/>
                </a:rPr>
                <a:t>i</a:t>
              </a:r>
              <a:r>
                <a:rPr sz="2000" spc="95" dirty="0">
                  <a:solidFill>
                    <a:srgbClr val="FFFFFF"/>
                  </a:solidFill>
                  <a:latin typeface="Verdana"/>
                  <a:cs typeface="Verdana"/>
                </a:rPr>
                <a:t>o</a:t>
              </a:r>
              <a:r>
                <a:rPr sz="2000" spc="-35" dirty="0">
                  <a:solidFill>
                    <a:srgbClr val="FFFFFF"/>
                  </a:solidFill>
                  <a:latin typeface="Verdana"/>
                  <a:cs typeface="Verdana"/>
                </a:rPr>
                <a:t>n</a:t>
              </a:r>
              <a:r>
                <a:rPr sz="2000" spc="160" dirty="0">
                  <a:solidFill>
                    <a:srgbClr val="FFFFFF"/>
                  </a:solidFill>
                  <a:latin typeface="Verdana"/>
                  <a:cs typeface="Verdana"/>
                </a:rPr>
                <a:t>F</a:t>
              </a:r>
              <a:r>
                <a:rPr sz="2000" spc="20" dirty="0">
                  <a:solidFill>
                    <a:srgbClr val="FFFFFF"/>
                  </a:solidFill>
                  <a:latin typeface="Verdana"/>
                  <a:cs typeface="Verdana"/>
                </a:rPr>
                <a:t>il</a:t>
              </a:r>
              <a:r>
                <a:rPr sz="2000" spc="-10" dirty="0">
                  <a:solidFill>
                    <a:srgbClr val="FFFFFF"/>
                  </a:solidFill>
                  <a:latin typeface="Verdana"/>
                  <a:cs typeface="Verdana"/>
                </a:rPr>
                <a:t>t</a:t>
              </a:r>
              <a:r>
                <a:rPr sz="2000" spc="30" dirty="0">
                  <a:solidFill>
                    <a:srgbClr val="FFFFFF"/>
                  </a:solidFill>
                  <a:latin typeface="Verdana"/>
                  <a:cs typeface="Verdana"/>
                </a:rPr>
                <a:t>e</a:t>
              </a:r>
              <a:r>
                <a:rPr sz="2000" spc="-30" dirty="0">
                  <a:solidFill>
                    <a:srgbClr val="FFFFFF"/>
                  </a:solidFill>
                  <a:latin typeface="Verdana"/>
                  <a:cs typeface="Verdana"/>
                </a:rPr>
                <a:t>r</a:t>
              </a:r>
              <a:endParaRPr sz="2000" dirty="0">
                <a:latin typeface="Verdana"/>
                <a:cs typeface="Verdan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0" grpId="0" animBg="1"/>
      <p:bldP spid="11" grpId="0" animBg="1"/>
      <p:bldP spid="13" grpId="0" animBg="1"/>
      <p:bldP spid="14" grpId="0"/>
      <p:bldP spid="15" grpId="0"/>
      <p:bldP spid="16" grpId="0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135" y="517652"/>
            <a:ext cx="3361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0" dirty="0">
                <a:solidFill>
                  <a:srgbClr val="404040"/>
                </a:solidFill>
              </a:rPr>
              <a:t>A</a:t>
            </a:r>
            <a:r>
              <a:rPr sz="3600" spc="150" dirty="0">
                <a:solidFill>
                  <a:srgbClr val="404040"/>
                </a:solidFill>
              </a:rPr>
              <a:t>u</a:t>
            </a:r>
            <a:r>
              <a:rPr sz="3600" spc="15" dirty="0">
                <a:solidFill>
                  <a:srgbClr val="404040"/>
                </a:solidFill>
              </a:rPr>
              <a:t>t</a:t>
            </a:r>
            <a:r>
              <a:rPr sz="3600" spc="-70" dirty="0">
                <a:solidFill>
                  <a:srgbClr val="404040"/>
                </a:solidFill>
              </a:rPr>
              <a:t>h</a:t>
            </a:r>
            <a:r>
              <a:rPr sz="3600" spc="-50" dirty="0">
                <a:solidFill>
                  <a:srgbClr val="404040"/>
                </a:solidFill>
              </a:rPr>
              <a:t>e</a:t>
            </a:r>
            <a:r>
              <a:rPr sz="3600" spc="-70" dirty="0">
                <a:solidFill>
                  <a:srgbClr val="404040"/>
                </a:solidFill>
              </a:rPr>
              <a:t>n</a:t>
            </a:r>
            <a:r>
              <a:rPr sz="3600" spc="15" dirty="0">
                <a:solidFill>
                  <a:srgbClr val="404040"/>
                </a:solidFill>
              </a:rPr>
              <a:t>t</a:t>
            </a:r>
            <a:r>
              <a:rPr sz="3600" spc="-95" dirty="0">
                <a:solidFill>
                  <a:srgbClr val="404040"/>
                </a:solidFill>
              </a:rPr>
              <a:t>i</a:t>
            </a:r>
            <a:r>
              <a:rPr sz="3600" spc="175" dirty="0">
                <a:solidFill>
                  <a:srgbClr val="404040"/>
                </a:solidFill>
              </a:rPr>
              <a:t>c</a:t>
            </a:r>
            <a:r>
              <a:rPr sz="3600" spc="-125" dirty="0">
                <a:solidFill>
                  <a:srgbClr val="404040"/>
                </a:solidFill>
              </a:rPr>
              <a:t>a</a:t>
            </a:r>
            <a:r>
              <a:rPr sz="3600" spc="15" dirty="0">
                <a:solidFill>
                  <a:srgbClr val="404040"/>
                </a:solidFill>
              </a:rPr>
              <a:t>t</a:t>
            </a:r>
            <a:r>
              <a:rPr sz="3600" spc="-95" dirty="0">
                <a:solidFill>
                  <a:srgbClr val="404040"/>
                </a:solidFill>
              </a:rPr>
              <a:t>i</a:t>
            </a:r>
            <a:r>
              <a:rPr sz="3600" spc="110" dirty="0">
                <a:solidFill>
                  <a:srgbClr val="404040"/>
                </a:solidFill>
              </a:rPr>
              <a:t>o</a:t>
            </a:r>
            <a:r>
              <a:rPr sz="3600" spc="-75" dirty="0">
                <a:solidFill>
                  <a:srgbClr val="404040"/>
                </a:solidFill>
              </a:rPr>
              <a:t>n</a:t>
            </a:r>
            <a:endParaRPr sz="36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1DDA3-9A1E-EF2E-1693-EEFB3818A6FB}"/>
              </a:ext>
            </a:extLst>
          </p:cNvPr>
          <p:cNvGrpSpPr/>
          <p:nvPr/>
        </p:nvGrpSpPr>
        <p:grpSpPr>
          <a:xfrm>
            <a:off x="706518" y="2476323"/>
            <a:ext cx="10644405" cy="2233016"/>
            <a:chOff x="706518" y="2476323"/>
            <a:chExt cx="10644405" cy="22330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469269-97E6-444F-B1E4-C1D092F1A1DB}"/>
                </a:ext>
              </a:extLst>
            </p:cNvPr>
            <p:cNvGrpSpPr/>
            <p:nvPr/>
          </p:nvGrpSpPr>
          <p:grpSpPr>
            <a:xfrm>
              <a:off x="6403638" y="2476323"/>
              <a:ext cx="4947285" cy="2232660"/>
              <a:chOff x="6403638" y="2476323"/>
              <a:chExt cx="4947285" cy="2232660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6643052" y="3115792"/>
                <a:ext cx="4377055" cy="1380490"/>
              </a:xfrm>
              <a:custGeom>
                <a:avLst/>
                <a:gdLst/>
                <a:ahLst/>
                <a:cxnLst/>
                <a:rect l="l" t="t" r="r" b="b"/>
                <a:pathLst>
                  <a:path w="4377055" h="1380489">
                    <a:moveTo>
                      <a:pt x="4365866" y="1020546"/>
                    </a:moveTo>
                    <a:lnTo>
                      <a:pt x="4360215" y="992581"/>
                    </a:lnTo>
                    <a:lnTo>
                      <a:pt x="4344809" y="969733"/>
                    </a:lnTo>
                    <a:lnTo>
                      <a:pt x="4321962" y="954328"/>
                    </a:lnTo>
                    <a:lnTo>
                      <a:pt x="4293997" y="948690"/>
                    </a:lnTo>
                    <a:lnTo>
                      <a:pt x="71869" y="948690"/>
                    </a:lnTo>
                    <a:lnTo>
                      <a:pt x="43903" y="954328"/>
                    </a:lnTo>
                    <a:lnTo>
                      <a:pt x="21056" y="969733"/>
                    </a:lnTo>
                    <a:lnTo>
                      <a:pt x="5651" y="992581"/>
                    </a:lnTo>
                    <a:lnTo>
                      <a:pt x="0" y="1020546"/>
                    </a:lnTo>
                    <a:lnTo>
                      <a:pt x="0" y="1308011"/>
                    </a:lnTo>
                    <a:lnTo>
                      <a:pt x="5651" y="1335976"/>
                    </a:lnTo>
                    <a:lnTo>
                      <a:pt x="21056" y="1358823"/>
                    </a:lnTo>
                    <a:lnTo>
                      <a:pt x="43903" y="1374228"/>
                    </a:lnTo>
                    <a:lnTo>
                      <a:pt x="71869" y="1379867"/>
                    </a:lnTo>
                    <a:lnTo>
                      <a:pt x="4293997" y="1379867"/>
                    </a:lnTo>
                    <a:lnTo>
                      <a:pt x="4321962" y="1374228"/>
                    </a:lnTo>
                    <a:lnTo>
                      <a:pt x="4344809" y="1358823"/>
                    </a:lnTo>
                    <a:lnTo>
                      <a:pt x="4360215" y="1335976"/>
                    </a:lnTo>
                    <a:lnTo>
                      <a:pt x="4365866" y="1308011"/>
                    </a:lnTo>
                    <a:lnTo>
                      <a:pt x="4365866" y="1020546"/>
                    </a:lnTo>
                    <a:close/>
                  </a:path>
                  <a:path w="4377055" h="1380489">
                    <a:moveTo>
                      <a:pt x="4376699" y="544995"/>
                    </a:moveTo>
                    <a:lnTo>
                      <a:pt x="4371048" y="517029"/>
                    </a:lnTo>
                    <a:lnTo>
                      <a:pt x="4355643" y="494182"/>
                    </a:lnTo>
                    <a:lnTo>
                      <a:pt x="4332795" y="478777"/>
                    </a:lnTo>
                    <a:lnTo>
                      <a:pt x="4304830" y="473125"/>
                    </a:lnTo>
                    <a:lnTo>
                      <a:pt x="82702" y="473125"/>
                    </a:lnTo>
                    <a:lnTo>
                      <a:pt x="54724" y="478777"/>
                    </a:lnTo>
                    <a:lnTo>
                      <a:pt x="31889" y="494182"/>
                    </a:lnTo>
                    <a:lnTo>
                      <a:pt x="16484" y="517029"/>
                    </a:lnTo>
                    <a:lnTo>
                      <a:pt x="10833" y="544995"/>
                    </a:lnTo>
                    <a:lnTo>
                      <a:pt x="10833" y="832446"/>
                    </a:lnTo>
                    <a:lnTo>
                      <a:pt x="16484" y="860425"/>
                    </a:lnTo>
                    <a:lnTo>
                      <a:pt x="31889" y="883272"/>
                    </a:lnTo>
                    <a:lnTo>
                      <a:pt x="54724" y="898677"/>
                    </a:lnTo>
                    <a:lnTo>
                      <a:pt x="82702" y="904316"/>
                    </a:lnTo>
                    <a:lnTo>
                      <a:pt x="4304830" y="904316"/>
                    </a:lnTo>
                    <a:lnTo>
                      <a:pt x="4332795" y="898677"/>
                    </a:lnTo>
                    <a:lnTo>
                      <a:pt x="4355643" y="883272"/>
                    </a:lnTo>
                    <a:lnTo>
                      <a:pt x="4371048" y="860425"/>
                    </a:lnTo>
                    <a:lnTo>
                      <a:pt x="4376699" y="832446"/>
                    </a:lnTo>
                    <a:lnTo>
                      <a:pt x="4376699" y="544995"/>
                    </a:lnTo>
                    <a:close/>
                  </a:path>
                  <a:path w="4377055" h="1380489">
                    <a:moveTo>
                      <a:pt x="4376699" y="71869"/>
                    </a:moveTo>
                    <a:lnTo>
                      <a:pt x="4371048" y="43891"/>
                    </a:lnTo>
                    <a:lnTo>
                      <a:pt x="4355643" y="21043"/>
                    </a:lnTo>
                    <a:lnTo>
                      <a:pt x="4332808" y="5638"/>
                    </a:lnTo>
                    <a:lnTo>
                      <a:pt x="4304830" y="0"/>
                    </a:lnTo>
                    <a:lnTo>
                      <a:pt x="82702" y="0"/>
                    </a:lnTo>
                    <a:lnTo>
                      <a:pt x="54737" y="5638"/>
                    </a:lnTo>
                    <a:lnTo>
                      <a:pt x="31889" y="21043"/>
                    </a:lnTo>
                    <a:lnTo>
                      <a:pt x="16484" y="43891"/>
                    </a:lnTo>
                    <a:lnTo>
                      <a:pt x="10833" y="71869"/>
                    </a:lnTo>
                    <a:lnTo>
                      <a:pt x="10833" y="359321"/>
                    </a:lnTo>
                    <a:lnTo>
                      <a:pt x="16484" y="387299"/>
                    </a:lnTo>
                    <a:lnTo>
                      <a:pt x="31889" y="410133"/>
                    </a:lnTo>
                    <a:lnTo>
                      <a:pt x="54737" y="425538"/>
                    </a:lnTo>
                    <a:lnTo>
                      <a:pt x="82702" y="431190"/>
                    </a:lnTo>
                    <a:lnTo>
                      <a:pt x="4304830" y="431190"/>
                    </a:lnTo>
                    <a:lnTo>
                      <a:pt x="4332808" y="425538"/>
                    </a:lnTo>
                    <a:lnTo>
                      <a:pt x="4355643" y="410133"/>
                    </a:lnTo>
                    <a:lnTo>
                      <a:pt x="4371048" y="387299"/>
                    </a:lnTo>
                    <a:lnTo>
                      <a:pt x="4376699" y="359321"/>
                    </a:lnTo>
                    <a:lnTo>
                      <a:pt x="4376699" y="71869"/>
                    </a:lnTo>
                    <a:close/>
                  </a:path>
                </a:pathLst>
              </a:custGeom>
              <a:solidFill>
                <a:srgbClr val="2A9FB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" name="object 4"/>
              <p:cNvSpPr txBox="1"/>
              <p:nvPr/>
            </p:nvSpPr>
            <p:spPr>
              <a:xfrm>
                <a:off x="6403638" y="2476323"/>
                <a:ext cx="4947285" cy="2232660"/>
              </a:xfrm>
              <a:prstGeom prst="rect">
                <a:avLst/>
              </a:prstGeom>
              <a:ln w="25400">
                <a:solidFill>
                  <a:srgbClr val="F05A28"/>
                </a:solidFill>
              </a:ln>
            </p:spPr>
            <p:txBody>
              <a:bodyPr vert="horz" wrap="square" lIns="0" tIns="149860" rIns="0" bIns="0" rtlCol="0">
                <a:spAutoFit/>
              </a:bodyPr>
              <a:lstStyle/>
              <a:p>
                <a:pPr marR="425450" algn="ctr">
                  <a:lnSpc>
                    <a:spcPct val="100000"/>
                  </a:lnSpc>
                  <a:spcBef>
                    <a:spcPts val="1180"/>
                  </a:spcBef>
                </a:pPr>
                <a:r>
                  <a:rPr sz="2000" spc="-380" dirty="0">
                    <a:solidFill>
                      <a:srgbClr val="404040"/>
                    </a:solidFill>
                    <a:latin typeface="Verdana"/>
                    <a:cs typeface="Verdana"/>
                  </a:rPr>
                  <a:t>&lt;</a:t>
                </a:r>
                <a:r>
                  <a:rPr sz="2000" spc="-370" dirty="0">
                    <a:solidFill>
                      <a:srgbClr val="404040"/>
                    </a:solidFill>
                    <a:latin typeface="Verdana"/>
                    <a:cs typeface="Verdana"/>
                  </a:rPr>
                  <a:t>&lt;</a:t>
                </a:r>
                <a:r>
                  <a:rPr sz="2000" spc="-110" dirty="0">
                    <a:solidFill>
                      <a:srgbClr val="404040"/>
                    </a:solidFill>
                    <a:latin typeface="Verdana"/>
                    <a:cs typeface="Verdana"/>
                  </a:rPr>
                  <a:t> </a:t>
                </a:r>
                <a:r>
                  <a:rPr sz="2000" spc="185" dirty="0">
                    <a:solidFill>
                      <a:srgbClr val="404040"/>
                    </a:solidFill>
                    <a:latin typeface="Verdana"/>
                    <a:cs typeface="Verdana"/>
                  </a:rPr>
                  <a:t>A</a:t>
                </a:r>
                <a:r>
                  <a:rPr sz="2000" spc="-35" dirty="0">
                    <a:solidFill>
                      <a:srgbClr val="404040"/>
                    </a:solidFill>
                    <a:latin typeface="Verdana"/>
                    <a:cs typeface="Verdana"/>
                  </a:rPr>
                  <a:t>u</a:t>
                </a:r>
                <a:r>
                  <a:rPr sz="2000" spc="35" dirty="0">
                    <a:solidFill>
                      <a:srgbClr val="404040"/>
                    </a:solidFill>
                    <a:latin typeface="Verdana"/>
                    <a:cs typeface="Verdana"/>
                  </a:rPr>
                  <a:t>t</a:t>
                </a:r>
                <a:r>
                  <a:rPr sz="2000" spc="-35" dirty="0">
                    <a:solidFill>
                      <a:srgbClr val="404040"/>
                    </a:solidFill>
                    <a:latin typeface="Verdana"/>
                    <a:cs typeface="Verdana"/>
                  </a:rPr>
                  <a:t>h</a:t>
                </a:r>
                <a:r>
                  <a:rPr sz="2000" spc="15" dirty="0">
                    <a:solidFill>
                      <a:srgbClr val="404040"/>
                    </a:solidFill>
                    <a:latin typeface="Verdana"/>
                    <a:cs typeface="Verdana"/>
                  </a:rPr>
                  <a:t>e</a:t>
                </a:r>
                <a:r>
                  <a:rPr sz="2000" spc="-35" dirty="0">
                    <a:solidFill>
                      <a:srgbClr val="404040"/>
                    </a:solidFill>
                    <a:latin typeface="Verdana"/>
                    <a:cs typeface="Verdana"/>
                  </a:rPr>
                  <a:t>n</a:t>
                </a:r>
                <a:r>
                  <a:rPr sz="2000" spc="35" dirty="0">
                    <a:solidFill>
                      <a:srgbClr val="404040"/>
                    </a:solidFill>
                    <a:latin typeface="Verdana"/>
                    <a:cs typeface="Verdana"/>
                  </a:rPr>
                  <a:t>t</a:t>
                </a:r>
                <a:r>
                  <a:rPr sz="2000" spc="20" dirty="0">
                    <a:solidFill>
                      <a:srgbClr val="404040"/>
                    </a:solidFill>
                    <a:latin typeface="Verdana"/>
                    <a:cs typeface="Verdana"/>
                  </a:rPr>
                  <a:t>i</a:t>
                </a:r>
                <a:r>
                  <a:rPr sz="2000" spc="95" dirty="0">
                    <a:solidFill>
                      <a:srgbClr val="404040"/>
                    </a:solidFill>
                    <a:latin typeface="Verdana"/>
                    <a:cs typeface="Verdana"/>
                  </a:rPr>
                  <a:t>c</a:t>
                </a:r>
                <a:r>
                  <a:rPr sz="2000" spc="-40" dirty="0">
                    <a:solidFill>
                      <a:srgbClr val="404040"/>
                    </a:solidFill>
                    <a:latin typeface="Verdana"/>
                    <a:cs typeface="Verdana"/>
                  </a:rPr>
                  <a:t>a</a:t>
                </a:r>
                <a:r>
                  <a:rPr sz="2000" spc="35" dirty="0">
                    <a:solidFill>
                      <a:srgbClr val="404040"/>
                    </a:solidFill>
                    <a:latin typeface="Verdana"/>
                    <a:cs typeface="Verdana"/>
                  </a:rPr>
                  <a:t>t</a:t>
                </a:r>
                <a:r>
                  <a:rPr sz="2000" spc="20" dirty="0">
                    <a:solidFill>
                      <a:srgbClr val="404040"/>
                    </a:solidFill>
                    <a:latin typeface="Verdana"/>
                    <a:cs typeface="Verdana"/>
                  </a:rPr>
                  <a:t>i</a:t>
                </a:r>
                <a:r>
                  <a:rPr sz="2000" spc="95" dirty="0">
                    <a:solidFill>
                      <a:srgbClr val="404040"/>
                    </a:solidFill>
                    <a:latin typeface="Verdana"/>
                    <a:cs typeface="Verdana"/>
                  </a:rPr>
                  <a:t>o</a:t>
                </a:r>
                <a:r>
                  <a:rPr sz="2000" spc="-30" dirty="0">
                    <a:solidFill>
                      <a:srgbClr val="404040"/>
                    </a:solidFill>
                    <a:latin typeface="Verdana"/>
                    <a:cs typeface="Verdana"/>
                  </a:rPr>
                  <a:t>n</a:t>
                </a:r>
                <a:r>
                  <a:rPr sz="2000" spc="-110" dirty="0">
                    <a:solidFill>
                      <a:srgbClr val="404040"/>
                    </a:solidFill>
                    <a:latin typeface="Verdana"/>
                    <a:cs typeface="Verdana"/>
                  </a:rPr>
                  <a:t> </a:t>
                </a:r>
                <a:r>
                  <a:rPr sz="2000" spc="125" dirty="0">
                    <a:solidFill>
                      <a:srgbClr val="404040"/>
                    </a:solidFill>
                    <a:latin typeface="Verdana"/>
                    <a:cs typeface="Verdana"/>
                  </a:rPr>
                  <a:t>P</a:t>
                </a:r>
                <a:r>
                  <a:rPr sz="2000" spc="-70" dirty="0">
                    <a:solidFill>
                      <a:srgbClr val="404040"/>
                    </a:solidFill>
                    <a:latin typeface="Verdana"/>
                    <a:cs typeface="Verdana"/>
                  </a:rPr>
                  <a:t>r</a:t>
                </a:r>
                <a:r>
                  <a:rPr sz="2000" spc="35" dirty="0">
                    <a:solidFill>
                      <a:srgbClr val="404040"/>
                    </a:solidFill>
                    <a:latin typeface="Verdana"/>
                    <a:cs typeface="Verdana"/>
                  </a:rPr>
                  <a:t>o</a:t>
                </a:r>
                <a:r>
                  <a:rPr sz="2000" dirty="0">
                    <a:solidFill>
                      <a:srgbClr val="404040"/>
                    </a:solidFill>
                    <a:latin typeface="Verdana"/>
                    <a:cs typeface="Verdana"/>
                  </a:rPr>
                  <a:t>v</a:t>
                </a:r>
                <a:r>
                  <a:rPr sz="2000" spc="20" dirty="0">
                    <a:solidFill>
                      <a:srgbClr val="404040"/>
                    </a:solidFill>
                    <a:latin typeface="Verdana"/>
                    <a:cs typeface="Verdana"/>
                  </a:rPr>
                  <a:t>i</a:t>
                </a:r>
                <a:r>
                  <a:rPr sz="2000" spc="85" dirty="0">
                    <a:solidFill>
                      <a:srgbClr val="404040"/>
                    </a:solidFill>
                    <a:latin typeface="Verdana"/>
                    <a:cs typeface="Verdana"/>
                  </a:rPr>
                  <a:t>d</a:t>
                </a:r>
                <a:r>
                  <a:rPr sz="2000" spc="15" dirty="0">
                    <a:solidFill>
                      <a:srgbClr val="404040"/>
                    </a:solidFill>
                    <a:latin typeface="Verdana"/>
                    <a:cs typeface="Verdana"/>
                  </a:rPr>
                  <a:t>e</a:t>
                </a:r>
                <a:r>
                  <a:rPr sz="2000" spc="-30" dirty="0">
                    <a:solidFill>
                      <a:srgbClr val="404040"/>
                    </a:solidFill>
                    <a:latin typeface="Verdana"/>
                    <a:cs typeface="Verdana"/>
                  </a:rPr>
                  <a:t>r</a:t>
                </a:r>
                <a:r>
                  <a:rPr sz="2000" spc="-105" dirty="0">
                    <a:solidFill>
                      <a:srgbClr val="404040"/>
                    </a:solidFill>
                    <a:latin typeface="Verdana"/>
                    <a:cs typeface="Verdana"/>
                  </a:rPr>
                  <a:t> </a:t>
                </a:r>
                <a:r>
                  <a:rPr sz="2000" spc="-380" dirty="0">
                    <a:solidFill>
                      <a:srgbClr val="404040"/>
                    </a:solidFill>
                    <a:latin typeface="Verdana"/>
                    <a:cs typeface="Verdana"/>
                  </a:rPr>
                  <a:t>&gt;</a:t>
                </a:r>
                <a:r>
                  <a:rPr sz="2000" spc="-370" dirty="0">
                    <a:solidFill>
                      <a:srgbClr val="404040"/>
                    </a:solidFill>
                    <a:latin typeface="Verdana"/>
                    <a:cs typeface="Verdana"/>
                  </a:rPr>
                  <a:t>&gt;</a:t>
                </a:r>
                <a:endParaRPr sz="2000">
                  <a:latin typeface="Verdana"/>
                  <a:cs typeface="Verdana"/>
                </a:endParaRPr>
              </a:p>
              <a:p>
                <a:pPr marL="460375" marR="532765" algn="ctr">
                  <a:lnSpc>
                    <a:spcPct val="155500"/>
                  </a:lnSpc>
                  <a:spcBef>
                    <a:spcPts val="515"/>
                  </a:spcBef>
                </a:pPr>
                <a:r>
                  <a:rPr sz="2000" spc="15" dirty="0">
                    <a:solidFill>
                      <a:srgbClr val="FFFFFF"/>
                    </a:solidFill>
                    <a:latin typeface="Verdana"/>
                    <a:cs typeface="Verdana"/>
                  </a:rPr>
                  <a:t>OpenIDAuthenticationProvider </a:t>
                </a:r>
                <a:r>
                  <a:rPr sz="2000" spc="-690" dirty="0">
                    <a:solidFill>
                      <a:srgbClr val="FFFFFF"/>
                    </a:solidFill>
                    <a:latin typeface="Verdana"/>
                    <a:cs typeface="Verdana"/>
                  </a:rPr>
                  <a:t> </a:t>
                </a:r>
                <a:r>
                  <a:rPr sz="2000" spc="25" dirty="0">
                    <a:solidFill>
                      <a:srgbClr val="FFFFFF"/>
                    </a:solidFill>
                    <a:latin typeface="Verdana"/>
                    <a:cs typeface="Verdana"/>
                  </a:rPr>
                  <a:t>DaoAuthenticationProvider </a:t>
                </a:r>
                <a:r>
                  <a:rPr sz="2000" spc="30" dirty="0">
                    <a:solidFill>
                      <a:srgbClr val="FFFFFF"/>
                    </a:solidFill>
                    <a:latin typeface="Verdana"/>
                    <a:cs typeface="Verdana"/>
                  </a:rPr>
                  <a:t> LdapAuthenticationProvider</a:t>
                </a:r>
                <a:endParaRPr sz="2000">
                  <a:latin typeface="Verdana"/>
                  <a:cs typeface="Verdana"/>
                </a:endParaRPr>
              </a:p>
            </p:txBody>
          </p:sp>
        </p:grpSp>
        <p:sp>
          <p:nvSpPr>
            <p:cNvPr id="6" name="object 6"/>
            <p:cNvSpPr/>
            <p:nvPr/>
          </p:nvSpPr>
          <p:spPr>
            <a:xfrm>
              <a:off x="4238945" y="2960070"/>
              <a:ext cx="2164715" cy="476250"/>
            </a:xfrm>
            <a:custGeom>
              <a:avLst/>
              <a:gdLst/>
              <a:ahLst/>
              <a:cxnLst/>
              <a:rect l="l" t="t" r="r" b="b"/>
              <a:pathLst>
                <a:path w="2164715" h="476250">
                  <a:moveTo>
                    <a:pt x="1688443" y="0"/>
                  </a:moveTo>
                  <a:lnTo>
                    <a:pt x="1688442" y="476250"/>
                  </a:lnTo>
                  <a:lnTo>
                    <a:pt x="2005944" y="317500"/>
                  </a:lnTo>
                  <a:lnTo>
                    <a:pt x="1767818" y="317500"/>
                  </a:lnTo>
                  <a:lnTo>
                    <a:pt x="1767818" y="158750"/>
                  </a:lnTo>
                  <a:lnTo>
                    <a:pt x="2005941" y="158750"/>
                  </a:lnTo>
                  <a:lnTo>
                    <a:pt x="1688443" y="0"/>
                  </a:lnTo>
                  <a:close/>
                </a:path>
                <a:path w="2164715" h="476250">
                  <a:moveTo>
                    <a:pt x="1688442" y="158750"/>
                  </a:moveTo>
                  <a:lnTo>
                    <a:pt x="0" y="158750"/>
                  </a:lnTo>
                  <a:lnTo>
                    <a:pt x="0" y="317500"/>
                  </a:lnTo>
                  <a:lnTo>
                    <a:pt x="1688442" y="317500"/>
                  </a:lnTo>
                  <a:lnTo>
                    <a:pt x="1688442" y="158750"/>
                  </a:lnTo>
                  <a:close/>
                </a:path>
                <a:path w="2164715" h="476250">
                  <a:moveTo>
                    <a:pt x="2005941" y="158750"/>
                  </a:moveTo>
                  <a:lnTo>
                    <a:pt x="1767818" y="158750"/>
                  </a:lnTo>
                  <a:lnTo>
                    <a:pt x="1767818" y="317500"/>
                  </a:lnTo>
                  <a:lnTo>
                    <a:pt x="2005944" y="317500"/>
                  </a:lnTo>
                  <a:lnTo>
                    <a:pt x="2164693" y="238126"/>
                  </a:lnTo>
                  <a:lnTo>
                    <a:pt x="2005941" y="1587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68B235-8EAF-4FF8-9015-F4189F5A7C86}"/>
                </a:ext>
              </a:extLst>
            </p:cNvPr>
            <p:cNvGrpSpPr/>
            <p:nvPr/>
          </p:nvGrpSpPr>
          <p:grpSpPr>
            <a:xfrm>
              <a:off x="706518" y="2594789"/>
              <a:ext cx="3642995" cy="2114550"/>
              <a:chOff x="706518" y="2594789"/>
              <a:chExt cx="3642995" cy="211455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706518" y="2594789"/>
                <a:ext cx="3642995" cy="2114550"/>
              </a:xfrm>
              <a:custGeom>
                <a:avLst/>
                <a:gdLst/>
                <a:ahLst/>
                <a:cxnLst/>
                <a:rect l="l" t="t" r="r" b="b"/>
                <a:pathLst>
                  <a:path w="3642995" h="2114550">
                    <a:moveTo>
                      <a:pt x="3290540" y="0"/>
                    </a:moveTo>
                    <a:lnTo>
                      <a:pt x="352366" y="0"/>
                    </a:lnTo>
                    <a:lnTo>
                      <a:pt x="304552" y="3216"/>
                    </a:lnTo>
                    <a:lnTo>
                      <a:pt x="258693" y="12586"/>
                    </a:lnTo>
                    <a:lnTo>
                      <a:pt x="215209" y="27690"/>
                    </a:lnTo>
                    <a:lnTo>
                      <a:pt x="174520" y="48108"/>
                    </a:lnTo>
                    <a:lnTo>
                      <a:pt x="137045" y="73419"/>
                    </a:lnTo>
                    <a:lnTo>
                      <a:pt x="103205" y="103205"/>
                    </a:lnTo>
                    <a:lnTo>
                      <a:pt x="73420" y="137045"/>
                    </a:lnTo>
                    <a:lnTo>
                      <a:pt x="48108" y="174520"/>
                    </a:lnTo>
                    <a:lnTo>
                      <a:pt x="27690" y="215209"/>
                    </a:lnTo>
                    <a:lnTo>
                      <a:pt x="12586" y="258693"/>
                    </a:lnTo>
                    <a:lnTo>
                      <a:pt x="3216" y="304552"/>
                    </a:lnTo>
                    <a:lnTo>
                      <a:pt x="0" y="352366"/>
                    </a:lnTo>
                    <a:lnTo>
                      <a:pt x="0" y="1761802"/>
                    </a:lnTo>
                    <a:lnTo>
                      <a:pt x="3216" y="1809616"/>
                    </a:lnTo>
                    <a:lnTo>
                      <a:pt x="12586" y="1855475"/>
                    </a:lnTo>
                    <a:lnTo>
                      <a:pt x="27690" y="1898959"/>
                    </a:lnTo>
                    <a:lnTo>
                      <a:pt x="48108" y="1939649"/>
                    </a:lnTo>
                    <a:lnTo>
                      <a:pt x="73420" y="1977123"/>
                    </a:lnTo>
                    <a:lnTo>
                      <a:pt x="103205" y="2010964"/>
                    </a:lnTo>
                    <a:lnTo>
                      <a:pt x="137045" y="2040749"/>
                    </a:lnTo>
                    <a:lnTo>
                      <a:pt x="174520" y="2066061"/>
                    </a:lnTo>
                    <a:lnTo>
                      <a:pt x="215209" y="2086479"/>
                    </a:lnTo>
                    <a:lnTo>
                      <a:pt x="258693" y="2101583"/>
                    </a:lnTo>
                    <a:lnTo>
                      <a:pt x="304552" y="2110953"/>
                    </a:lnTo>
                    <a:lnTo>
                      <a:pt x="352366" y="2114170"/>
                    </a:lnTo>
                    <a:lnTo>
                      <a:pt x="3290540" y="2114170"/>
                    </a:lnTo>
                    <a:lnTo>
                      <a:pt x="3338354" y="2110953"/>
                    </a:lnTo>
                    <a:lnTo>
                      <a:pt x="3384213" y="2101583"/>
                    </a:lnTo>
                    <a:lnTo>
                      <a:pt x="3427697" y="2086479"/>
                    </a:lnTo>
                    <a:lnTo>
                      <a:pt x="3468386" y="2066061"/>
                    </a:lnTo>
                    <a:lnTo>
                      <a:pt x="3505861" y="2040749"/>
                    </a:lnTo>
                    <a:lnTo>
                      <a:pt x="3539701" y="2010964"/>
                    </a:lnTo>
                    <a:lnTo>
                      <a:pt x="3569487" y="1977123"/>
                    </a:lnTo>
                    <a:lnTo>
                      <a:pt x="3594798" y="1939649"/>
                    </a:lnTo>
                    <a:lnTo>
                      <a:pt x="3615216" y="1898959"/>
                    </a:lnTo>
                    <a:lnTo>
                      <a:pt x="3630320" y="1855475"/>
                    </a:lnTo>
                    <a:lnTo>
                      <a:pt x="3639690" y="1809616"/>
                    </a:lnTo>
                    <a:lnTo>
                      <a:pt x="3642906" y="1761802"/>
                    </a:lnTo>
                    <a:lnTo>
                      <a:pt x="3642906" y="352366"/>
                    </a:lnTo>
                    <a:lnTo>
                      <a:pt x="3639690" y="304552"/>
                    </a:lnTo>
                    <a:lnTo>
                      <a:pt x="3630320" y="258693"/>
                    </a:lnTo>
                    <a:lnTo>
                      <a:pt x="3615216" y="215209"/>
                    </a:lnTo>
                    <a:lnTo>
                      <a:pt x="3594798" y="174520"/>
                    </a:lnTo>
                    <a:lnTo>
                      <a:pt x="3569487" y="137045"/>
                    </a:lnTo>
                    <a:lnTo>
                      <a:pt x="3539701" y="103205"/>
                    </a:lnTo>
                    <a:lnTo>
                      <a:pt x="3505861" y="73419"/>
                    </a:lnTo>
                    <a:lnTo>
                      <a:pt x="3468386" y="48108"/>
                    </a:lnTo>
                    <a:lnTo>
                      <a:pt x="3427697" y="27690"/>
                    </a:lnTo>
                    <a:lnTo>
                      <a:pt x="3384213" y="12586"/>
                    </a:lnTo>
                    <a:lnTo>
                      <a:pt x="3338354" y="3216"/>
                    </a:lnTo>
                    <a:lnTo>
                      <a:pt x="3290540" y="0"/>
                    </a:lnTo>
                    <a:close/>
                  </a:path>
                </a:pathLst>
              </a:custGeom>
              <a:solidFill>
                <a:srgbClr val="2A9FB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8"/>
              <p:cNvSpPr txBox="1"/>
              <p:nvPr/>
            </p:nvSpPr>
            <p:spPr>
              <a:xfrm>
                <a:off x="1013019" y="3473196"/>
                <a:ext cx="3030220" cy="33020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000" spc="20" dirty="0">
                    <a:solidFill>
                      <a:srgbClr val="FFFFFF"/>
                    </a:solidFill>
                    <a:latin typeface="Verdana"/>
                    <a:cs typeface="Verdana"/>
                  </a:rPr>
                  <a:t>AuthenticationManager</a:t>
                </a:r>
                <a:endParaRPr sz="2000">
                  <a:latin typeface="Verdana"/>
                  <a:cs typeface="Verdana"/>
                </a:endParaRPr>
              </a:p>
            </p:txBody>
          </p:sp>
        </p:grpSp>
        <p:sp>
          <p:nvSpPr>
            <p:cNvPr id="9" name="object 9"/>
            <p:cNvSpPr/>
            <p:nvPr/>
          </p:nvSpPr>
          <p:spPr>
            <a:xfrm>
              <a:off x="4349425" y="3937666"/>
              <a:ext cx="2054225" cy="476250"/>
            </a:xfrm>
            <a:custGeom>
              <a:avLst/>
              <a:gdLst/>
              <a:ahLst/>
              <a:cxnLst/>
              <a:rect l="l" t="t" r="r" b="b"/>
              <a:pathLst>
                <a:path w="2054225" h="476250">
                  <a:moveTo>
                    <a:pt x="476250" y="0"/>
                  </a:moveTo>
                  <a:lnTo>
                    <a:pt x="0" y="238125"/>
                  </a:lnTo>
                  <a:lnTo>
                    <a:pt x="476250" y="476250"/>
                  </a:lnTo>
                  <a:lnTo>
                    <a:pt x="476250" y="317500"/>
                  </a:lnTo>
                  <a:lnTo>
                    <a:pt x="396875" y="317500"/>
                  </a:lnTo>
                  <a:lnTo>
                    <a:pt x="396875" y="158750"/>
                  </a:lnTo>
                  <a:lnTo>
                    <a:pt x="476250" y="158749"/>
                  </a:lnTo>
                  <a:lnTo>
                    <a:pt x="476250" y="0"/>
                  </a:lnTo>
                  <a:close/>
                </a:path>
                <a:path w="2054225" h="476250">
                  <a:moveTo>
                    <a:pt x="476250" y="158749"/>
                  </a:moveTo>
                  <a:lnTo>
                    <a:pt x="396875" y="158750"/>
                  </a:lnTo>
                  <a:lnTo>
                    <a:pt x="396875" y="317500"/>
                  </a:lnTo>
                  <a:lnTo>
                    <a:pt x="476250" y="317499"/>
                  </a:lnTo>
                  <a:lnTo>
                    <a:pt x="476250" y="158749"/>
                  </a:lnTo>
                  <a:close/>
                </a:path>
                <a:path w="2054225" h="476250">
                  <a:moveTo>
                    <a:pt x="476250" y="317499"/>
                  </a:moveTo>
                  <a:lnTo>
                    <a:pt x="396875" y="317500"/>
                  </a:lnTo>
                  <a:lnTo>
                    <a:pt x="476250" y="317500"/>
                  </a:lnTo>
                  <a:close/>
                </a:path>
                <a:path w="2054225" h="476250">
                  <a:moveTo>
                    <a:pt x="2054212" y="158748"/>
                  </a:moveTo>
                  <a:lnTo>
                    <a:pt x="476250" y="158749"/>
                  </a:lnTo>
                  <a:lnTo>
                    <a:pt x="476250" y="317499"/>
                  </a:lnTo>
                  <a:lnTo>
                    <a:pt x="2054212" y="317498"/>
                  </a:lnTo>
                  <a:lnTo>
                    <a:pt x="2054212" y="1587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470275" y="2619755"/>
              <a:ext cx="167449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20" dirty="0">
                  <a:solidFill>
                    <a:srgbClr val="404040"/>
                  </a:solidFill>
                  <a:latin typeface="Verdana"/>
                  <a:cs typeface="Verdana"/>
                </a:rPr>
                <a:t>Authenticate</a:t>
              </a:r>
              <a:endParaRPr sz="2000" dirty="0">
                <a:latin typeface="Verdana"/>
                <a:cs typeface="Verdana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415034" y="3625596"/>
              <a:ext cx="184848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70" dirty="0">
                  <a:solidFill>
                    <a:srgbClr val="404040"/>
                  </a:solidFill>
                  <a:latin typeface="Verdana"/>
                  <a:cs typeface="Verdana"/>
                </a:rPr>
                <a:t>A</a:t>
              </a:r>
              <a:r>
                <a:rPr sz="2000" spc="85" dirty="0">
                  <a:solidFill>
                    <a:srgbClr val="404040"/>
                  </a:solidFill>
                  <a:latin typeface="Verdana"/>
                  <a:cs typeface="Verdana"/>
                </a:rPr>
                <a:t>u</a:t>
              </a:r>
              <a:r>
                <a:rPr sz="2000" spc="35" dirty="0">
                  <a:solidFill>
                    <a:srgbClr val="404040"/>
                  </a:solidFill>
                  <a:latin typeface="Verdana"/>
                  <a:cs typeface="Verdana"/>
                </a:rPr>
                <a:t>t</a:t>
              </a:r>
              <a:r>
                <a:rPr sz="2000" spc="-35" dirty="0">
                  <a:solidFill>
                    <a:srgbClr val="404040"/>
                  </a:solidFill>
                  <a:latin typeface="Verdana"/>
                  <a:cs typeface="Verdana"/>
                </a:rPr>
                <a:t>h</a:t>
              </a:r>
              <a:r>
                <a:rPr sz="2000" spc="20" dirty="0">
                  <a:solidFill>
                    <a:srgbClr val="404040"/>
                  </a:solidFill>
                  <a:latin typeface="Verdana"/>
                  <a:cs typeface="Verdana"/>
                </a:rPr>
                <a:t>e</a:t>
              </a:r>
              <a:r>
                <a:rPr sz="2000" spc="-35" dirty="0">
                  <a:solidFill>
                    <a:srgbClr val="404040"/>
                  </a:solidFill>
                  <a:latin typeface="Verdana"/>
                  <a:cs typeface="Verdana"/>
                </a:rPr>
                <a:t>n</a:t>
              </a:r>
              <a:r>
                <a:rPr sz="2000" spc="35" dirty="0">
                  <a:solidFill>
                    <a:srgbClr val="404040"/>
                  </a:solidFill>
                  <a:latin typeface="Verdana"/>
                  <a:cs typeface="Verdana"/>
                </a:rPr>
                <a:t>t</a:t>
              </a:r>
              <a:r>
                <a:rPr sz="2000" spc="20" dirty="0">
                  <a:solidFill>
                    <a:srgbClr val="404040"/>
                  </a:solidFill>
                  <a:latin typeface="Verdana"/>
                  <a:cs typeface="Verdana"/>
                </a:rPr>
                <a:t>i</a:t>
              </a:r>
              <a:r>
                <a:rPr sz="2000" spc="95" dirty="0">
                  <a:solidFill>
                    <a:srgbClr val="404040"/>
                  </a:solidFill>
                  <a:latin typeface="Verdana"/>
                  <a:cs typeface="Verdana"/>
                </a:rPr>
                <a:t>c</a:t>
              </a:r>
              <a:r>
                <a:rPr sz="2000" spc="-40" dirty="0">
                  <a:solidFill>
                    <a:srgbClr val="404040"/>
                  </a:solidFill>
                  <a:latin typeface="Verdana"/>
                  <a:cs typeface="Verdana"/>
                </a:rPr>
                <a:t>a</a:t>
              </a:r>
              <a:r>
                <a:rPr sz="2000" spc="-10" dirty="0">
                  <a:solidFill>
                    <a:srgbClr val="404040"/>
                  </a:solidFill>
                  <a:latin typeface="Verdana"/>
                  <a:cs typeface="Verdana"/>
                </a:rPr>
                <a:t>t</a:t>
              </a:r>
              <a:r>
                <a:rPr sz="2000" spc="30" dirty="0">
                  <a:solidFill>
                    <a:srgbClr val="404040"/>
                  </a:solidFill>
                  <a:latin typeface="Verdana"/>
                  <a:cs typeface="Verdana"/>
                </a:rPr>
                <a:t>e</a:t>
              </a:r>
              <a:r>
                <a:rPr sz="2000" spc="90" dirty="0">
                  <a:solidFill>
                    <a:srgbClr val="404040"/>
                  </a:solidFill>
                  <a:latin typeface="Verdana"/>
                  <a:cs typeface="Verdana"/>
                </a:rPr>
                <a:t>d</a:t>
              </a:r>
              <a:endParaRPr sz="2000" dirty="0">
                <a:latin typeface="Verdana"/>
                <a:cs typeface="Verdana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8635" y="3121659"/>
            <a:ext cx="10370820" cy="204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ourier New"/>
                <a:cs typeface="Courier New"/>
              </a:rPr>
              <a:t>public</a:t>
            </a:r>
            <a:r>
              <a:rPr sz="2200" spc="-2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interface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AuthenticationManager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{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 dirty="0">
              <a:latin typeface="Courier New"/>
              <a:cs typeface="Courier New"/>
            </a:endParaRPr>
          </a:p>
          <a:p>
            <a:pPr marL="1184275" marR="5080" indent="-586105">
              <a:lnSpc>
                <a:spcPct val="166400"/>
              </a:lnSpc>
            </a:pPr>
            <a:r>
              <a:rPr sz="2200" dirty="0">
                <a:latin typeface="Courier New"/>
                <a:cs typeface="Courier New"/>
              </a:rPr>
              <a:t>Authentication authenticate(Authentication authentication) </a:t>
            </a:r>
            <a:r>
              <a:rPr sz="2200" spc="-13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throws AuthenticationException;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0691" y="517652"/>
            <a:ext cx="7423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chemeClr val="tx1"/>
                </a:solidFill>
              </a:rPr>
              <a:t>AuthenticationManager</a:t>
            </a:r>
            <a:r>
              <a:rPr sz="3600" spc="-20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Interface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we covered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9964" y="1071153"/>
            <a:ext cx="11119104" cy="53165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Architecture and key components of Spring Security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Spring Boot support for Spring Security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to setup Basic, JDBC and Form Authentication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43710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231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227079"/>
              </p:ext>
            </p:extLst>
          </p:nvPr>
        </p:nvGraphicFramePr>
        <p:xfrm>
          <a:off x="669585" y="2033970"/>
          <a:ext cx="10483848" cy="144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4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1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2630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</a:p>
                  </a:txBody>
                  <a:tcPr marL="0" marR="0" marT="1270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java.security.Principal</a:t>
                      </a:r>
                    </a:p>
                  </a:txBody>
                  <a:tcPr marL="0" marR="0" marT="12700" marB="0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r>
                        <a:rPr sz="2100" spc="-6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Authentication</a:t>
                      </a:r>
                    </a:p>
                  </a:txBody>
                  <a:tcPr marL="0" marR="0" marT="381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extends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Principal,</a:t>
                      </a:r>
                    </a:p>
                  </a:txBody>
                  <a:tcPr marL="0" marR="0" marT="381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Serializable</a:t>
                      </a:r>
                      <a:endParaRPr sz="210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6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8001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</a:p>
                  </a:txBody>
                  <a:tcPr marL="0" marR="0" marT="381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74739" y="3686047"/>
            <a:ext cx="9004935" cy="1437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ourier New"/>
                <a:cs typeface="Courier New"/>
              </a:rPr>
              <a:t>Collection&lt;?</a:t>
            </a:r>
            <a:r>
              <a:rPr sz="2100" spc="-30" dirty="0">
                <a:latin typeface="Courier New"/>
                <a:cs typeface="Courier New"/>
              </a:rPr>
              <a:t> </a:t>
            </a:r>
            <a:r>
              <a:rPr sz="2100" dirty="0">
                <a:latin typeface="Courier New"/>
                <a:cs typeface="Courier New"/>
              </a:rPr>
              <a:t>extends</a:t>
            </a:r>
            <a:r>
              <a:rPr sz="2100" spc="-30" dirty="0">
                <a:latin typeface="Courier New"/>
                <a:cs typeface="Courier New"/>
              </a:rPr>
              <a:t> </a:t>
            </a:r>
            <a:r>
              <a:rPr sz="2100" dirty="0">
                <a:latin typeface="Courier New"/>
                <a:cs typeface="Courier New"/>
              </a:rPr>
              <a:t>GrantedAuthority&gt;</a:t>
            </a:r>
            <a:r>
              <a:rPr sz="2100" spc="-30" dirty="0">
                <a:latin typeface="Courier New"/>
                <a:cs typeface="Courier New"/>
              </a:rPr>
              <a:t> </a:t>
            </a:r>
            <a:r>
              <a:rPr sz="2100" dirty="0">
                <a:latin typeface="Courier New"/>
                <a:cs typeface="Courier New"/>
              </a:rPr>
              <a:t>getAuthorities();</a:t>
            </a:r>
          </a:p>
          <a:p>
            <a:pPr marL="12700" marR="5135880">
              <a:lnSpc>
                <a:spcPct val="170500"/>
              </a:lnSpc>
            </a:pPr>
            <a:r>
              <a:rPr sz="2100" dirty="0">
                <a:latin typeface="Courier New"/>
                <a:cs typeface="Courier New"/>
              </a:rPr>
              <a:t>Object</a:t>
            </a:r>
            <a:r>
              <a:rPr sz="2100" spc="-95" dirty="0">
                <a:latin typeface="Courier New"/>
                <a:cs typeface="Courier New"/>
              </a:rPr>
              <a:t> </a:t>
            </a:r>
            <a:r>
              <a:rPr sz="2100" dirty="0">
                <a:latin typeface="Courier New"/>
                <a:cs typeface="Courier New"/>
              </a:rPr>
              <a:t>getCredentials(); </a:t>
            </a:r>
            <a:r>
              <a:rPr sz="2100" spc="-1245" dirty="0">
                <a:latin typeface="Courier New"/>
                <a:cs typeface="Courier New"/>
              </a:rPr>
              <a:t> </a:t>
            </a:r>
            <a:r>
              <a:rPr sz="2100" dirty="0">
                <a:latin typeface="Courier New"/>
                <a:cs typeface="Courier New"/>
              </a:rPr>
              <a:t>Object</a:t>
            </a:r>
            <a:r>
              <a:rPr sz="2100" spc="-30" dirty="0">
                <a:latin typeface="Courier New"/>
                <a:cs typeface="Courier New"/>
              </a:rPr>
              <a:t> </a:t>
            </a:r>
            <a:r>
              <a:rPr sz="2100" dirty="0">
                <a:latin typeface="Courier New"/>
                <a:cs typeface="Courier New"/>
              </a:rPr>
              <a:t>getPrincipal();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17003" y="517652"/>
            <a:ext cx="5471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solidFill>
                  <a:schemeClr val="tx1"/>
                </a:solidFill>
              </a:rPr>
              <a:t>Authentication</a:t>
            </a:r>
            <a:r>
              <a:rPr sz="3600" spc="-25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Interface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7329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3540" rIns="0" bIns="0" rtlCol="0">
            <a:spAutoFit/>
          </a:bodyPr>
          <a:lstStyle/>
          <a:p>
            <a:pPr marL="443865">
              <a:lnSpc>
                <a:spcPct val="100000"/>
              </a:lnSpc>
              <a:spcBef>
                <a:spcPts val="3020"/>
              </a:spcBef>
            </a:pPr>
            <a:r>
              <a:rPr sz="2900" spc="40" dirty="0">
                <a:solidFill>
                  <a:srgbClr val="2A9FBC"/>
                </a:solidFill>
                <a:latin typeface="Verdana"/>
                <a:cs typeface="Verdana"/>
              </a:rPr>
              <a:t>Authenticated</a:t>
            </a:r>
            <a:r>
              <a:rPr sz="2900" spc="-195" dirty="0">
                <a:solidFill>
                  <a:srgbClr val="2A9FBC"/>
                </a:solidFill>
                <a:latin typeface="Verdana"/>
                <a:cs typeface="Verdana"/>
              </a:rPr>
              <a:t> </a:t>
            </a:r>
            <a:r>
              <a:rPr sz="2900" spc="45" dirty="0">
                <a:solidFill>
                  <a:srgbClr val="2A9FBC"/>
                </a:solidFill>
                <a:latin typeface="Verdana"/>
                <a:cs typeface="Verdana"/>
              </a:rPr>
              <a:t>principle</a:t>
            </a:r>
            <a:endParaRPr sz="2900" dirty="0">
              <a:latin typeface="Verdana"/>
              <a:cs typeface="Verdana"/>
            </a:endParaRPr>
          </a:p>
          <a:p>
            <a:pPr marL="274320">
              <a:lnSpc>
                <a:spcPct val="100000"/>
              </a:lnSpc>
              <a:spcBef>
                <a:spcPts val="1805"/>
              </a:spcBef>
            </a:pPr>
            <a:r>
              <a:rPr sz="2200" spc="-5" dirty="0">
                <a:solidFill>
                  <a:srgbClr val="404040"/>
                </a:solidFill>
                <a:latin typeface="Verdana"/>
                <a:cs typeface="Verdana"/>
              </a:rPr>
              <a:t>Authenticated:</a:t>
            </a:r>
            <a:r>
              <a:rPr sz="22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True</a:t>
            </a:r>
            <a:endParaRPr sz="2200" dirty="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  <a:spcBef>
                <a:spcPts val="1775"/>
              </a:spcBef>
            </a:pPr>
            <a:r>
              <a:rPr sz="2200" spc="-5" dirty="0">
                <a:solidFill>
                  <a:srgbClr val="404040"/>
                </a:solidFill>
                <a:latin typeface="Verdana"/>
                <a:cs typeface="Verdana"/>
              </a:rPr>
              <a:t>Principle:</a:t>
            </a:r>
            <a:r>
              <a:rPr sz="2200" spc="-1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UserDetails</a:t>
            </a:r>
            <a:endParaRPr sz="2200" dirty="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  <a:spcBef>
                <a:spcPts val="1850"/>
              </a:spcBef>
            </a:pPr>
            <a:r>
              <a:rPr sz="2200" spc="-25" dirty="0">
                <a:solidFill>
                  <a:srgbClr val="404040"/>
                </a:solidFill>
                <a:latin typeface="Verdana"/>
                <a:cs typeface="Verdana"/>
              </a:rPr>
              <a:t>Credentials:</a:t>
            </a:r>
            <a:endParaRPr sz="2200" dirty="0">
              <a:latin typeface="Verdana"/>
              <a:cs typeface="Verdana"/>
            </a:endParaRPr>
          </a:p>
          <a:p>
            <a:pPr marL="274320">
              <a:lnSpc>
                <a:spcPct val="100000"/>
              </a:lnSpc>
              <a:spcBef>
                <a:spcPts val="1750"/>
              </a:spcBef>
            </a:pPr>
            <a:r>
              <a:rPr sz="2200" spc="-10" dirty="0">
                <a:solidFill>
                  <a:srgbClr val="404040"/>
                </a:solidFill>
                <a:latin typeface="Verdana"/>
                <a:cs typeface="Verdana"/>
              </a:rPr>
              <a:t>Authorities:</a:t>
            </a:r>
            <a:r>
              <a:rPr sz="22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Roles</a:t>
            </a:r>
            <a:r>
              <a:rPr sz="22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e.g.</a:t>
            </a:r>
            <a:r>
              <a:rPr sz="22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ADMIN</a:t>
            </a:r>
            <a:endParaRPr sz="22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514" y="2182985"/>
            <a:ext cx="5257800" cy="3488690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383540" rIns="0" bIns="0" rtlCol="0">
            <a:spAutoFit/>
          </a:bodyPr>
          <a:lstStyle/>
          <a:p>
            <a:pPr marL="499109">
              <a:lnSpc>
                <a:spcPct val="100000"/>
              </a:lnSpc>
              <a:spcBef>
                <a:spcPts val="3020"/>
              </a:spcBef>
            </a:pPr>
            <a:r>
              <a:rPr sz="2900" spc="35" dirty="0">
                <a:solidFill>
                  <a:srgbClr val="2A9FBC"/>
                </a:solidFill>
                <a:latin typeface="Verdana"/>
                <a:cs typeface="Verdana"/>
              </a:rPr>
              <a:t>Authentication</a:t>
            </a:r>
            <a:r>
              <a:rPr sz="2900" spc="-160" dirty="0">
                <a:solidFill>
                  <a:srgbClr val="2A9FBC"/>
                </a:solidFill>
                <a:latin typeface="Verdana"/>
                <a:cs typeface="Verdana"/>
              </a:rPr>
              <a:t> </a:t>
            </a:r>
            <a:r>
              <a:rPr sz="2900" spc="-5" dirty="0">
                <a:solidFill>
                  <a:srgbClr val="2A9FBC"/>
                </a:solidFill>
                <a:latin typeface="Verdana"/>
                <a:cs typeface="Verdana"/>
              </a:rPr>
              <a:t>request</a:t>
            </a:r>
            <a:endParaRPr sz="2900" dirty="0">
              <a:latin typeface="Verdana"/>
              <a:cs typeface="Verdana"/>
            </a:endParaRPr>
          </a:p>
          <a:p>
            <a:pPr marL="273685">
              <a:lnSpc>
                <a:spcPct val="100000"/>
              </a:lnSpc>
              <a:spcBef>
                <a:spcPts val="1805"/>
              </a:spcBef>
            </a:pPr>
            <a:r>
              <a:rPr sz="2200" spc="-5" dirty="0">
                <a:solidFill>
                  <a:srgbClr val="404040"/>
                </a:solidFill>
                <a:latin typeface="Verdana"/>
                <a:cs typeface="Verdana"/>
              </a:rPr>
              <a:t>Authenticated:</a:t>
            </a:r>
            <a:r>
              <a:rPr sz="22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False</a:t>
            </a:r>
            <a:endParaRPr sz="2200" dirty="0">
              <a:latin typeface="Courier New"/>
              <a:cs typeface="Courier New"/>
            </a:endParaRPr>
          </a:p>
          <a:p>
            <a:pPr marL="273685">
              <a:lnSpc>
                <a:spcPct val="100000"/>
              </a:lnSpc>
              <a:spcBef>
                <a:spcPts val="1775"/>
              </a:spcBef>
            </a:pPr>
            <a:r>
              <a:rPr sz="2200" spc="-5" dirty="0">
                <a:solidFill>
                  <a:srgbClr val="404040"/>
                </a:solidFill>
                <a:latin typeface="Verdana"/>
                <a:cs typeface="Verdana"/>
              </a:rPr>
              <a:t>Principle:</a:t>
            </a:r>
            <a:r>
              <a:rPr sz="2200" spc="-1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Username</a:t>
            </a:r>
            <a:endParaRPr sz="2200" dirty="0">
              <a:latin typeface="Courier New"/>
              <a:cs typeface="Courier New"/>
            </a:endParaRPr>
          </a:p>
          <a:p>
            <a:pPr marL="273685">
              <a:lnSpc>
                <a:spcPct val="100000"/>
              </a:lnSpc>
              <a:spcBef>
                <a:spcPts val="1850"/>
              </a:spcBef>
            </a:pPr>
            <a:r>
              <a:rPr sz="2200" spc="-25" dirty="0">
                <a:solidFill>
                  <a:srgbClr val="404040"/>
                </a:solidFill>
                <a:latin typeface="Verdana"/>
                <a:cs typeface="Verdana"/>
              </a:rPr>
              <a:t>Credentials:</a:t>
            </a:r>
            <a:r>
              <a:rPr sz="2200" spc="-15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404040"/>
                </a:solidFill>
                <a:latin typeface="Courier New"/>
                <a:cs typeface="Courier New"/>
              </a:rPr>
              <a:t>Password</a:t>
            </a:r>
            <a:endParaRPr sz="2200" dirty="0">
              <a:latin typeface="Courier New"/>
              <a:cs typeface="Courier New"/>
            </a:endParaRPr>
          </a:p>
          <a:p>
            <a:pPr marL="273685">
              <a:lnSpc>
                <a:spcPct val="100000"/>
              </a:lnSpc>
              <a:spcBef>
                <a:spcPts val="1750"/>
              </a:spcBef>
            </a:pPr>
            <a:r>
              <a:rPr sz="2200" spc="-10" dirty="0">
                <a:solidFill>
                  <a:srgbClr val="404040"/>
                </a:solidFill>
                <a:latin typeface="Verdana"/>
                <a:cs typeface="Verdana"/>
              </a:rPr>
              <a:t>Authorities: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42057" y="1373994"/>
            <a:ext cx="4770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85" dirty="0">
                <a:solidFill>
                  <a:srgbClr val="404040"/>
                </a:solidFill>
                <a:latin typeface="Tahoma"/>
                <a:cs typeface="Tahoma"/>
              </a:rPr>
              <a:t>&lt;</a:t>
            </a:r>
            <a:r>
              <a:rPr sz="3600" spc="-390" dirty="0">
                <a:solidFill>
                  <a:srgbClr val="404040"/>
                </a:solidFill>
                <a:latin typeface="Tahoma"/>
                <a:cs typeface="Tahoma"/>
              </a:rPr>
              <a:t>&lt;</a:t>
            </a:r>
            <a:r>
              <a:rPr sz="3600" spc="-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spc="65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3600" spc="27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3600" spc="15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3600" spc="210" dirty="0">
                <a:solidFill>
                  <a:srgbClr val="404040"/>
                </a:solidFill>
                <a:latin typeface="Tahoma"/>
                <a:cs typeface="Tahoma"/>
              </a:rPr>
              <a:t>h</a:t>
            </a:r>
            <a:r>
              <a:rPr sz="3600" spc="19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3600" spc="27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3600" spc="155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3600" spc="7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3600" spc="380" dirty="0">
                <a:solidFill>
                  <a:srgbClr val="404040"/>
                </a:solidFill>
                <a:latin typeface="Tahoma"/>
                <a:cs typeface="Tahoma"/>
              </a:rPr>
              <a:t>c</a:t>
            </a:r>
            <a:r>
              <a:rPr sz="3600" spc="150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3600" spc="229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3600" spc="7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3600" spc="33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3600" spc="195" dirty="0">
                <a:solidFill>
                  <a:srgbClr val="404040"/>
                </a:solidFill>
                <a:latin typeface="Tahoma"/>
                <a:cs typeface="Tahoma"/>
              </a:rPr>
              <a:t>n</a:t>
            </a:r>
            <a:r>
              <a:rPr sz="3600" spc="-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3600" spc="-385" dirty="0">
                <a:solidFill>
                  <a:srgbClr val="404040"/>
                </a:solidFill>
                <a:latin typeface="Tahoma"/>
                <a:cs typeface="Tahoma"/>
              </a:rPr>
              <a:t>&gt;&gt;</a:t>
            </a:r>
            <a:endParaRPr sz="3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9770" y="517652"/>
            <a:ext cx="538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solidFill>
                  <a:srgbClr val="404040"/>
                </a:solidFill>
              </a:rPr>
              <a:t>Authentication</a:t>
            </a:r>
            <a:r>
              <a:rPr sz="3600" spc="-254" dirty="0">
                <a:solidFill>
                  <a:srgbClr val="404040"/>
                </a:solidFill>
              </a:rPr>
              <a:t> </a:t>
            </a:r>
            <a:r>
              <a:rPr sz="3600" spc="-15" dirty="0">
                <a:solidFill>
                  <a:srgbClr val="404040"/>
                </a:solidFill>
              </a:rPr>
              <a:t>Provider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038162" y="3127120"/>
            <a:ext cx="4377055" cy="1380490"/>
          </a:xfrm>
          <a:custGeom>
            <a:avLst/>
            <a:gdLst/>
            <a:ahLst/>
            <a:cxnLst/>
            <a:rect l="l" t="t" r="r" b="b"/>
            <a:pathLst>
              <a:path w="4377055" h="1380489">
                <a:moveTo>
                  <a:pt x="4365853" y="1020559"/>
                </a:moveTo>
                <a:lnTo>
                  <a:pt x="4360202" y="992581"/>
                </a:lnTo>
                <a:lnTo>
                  <a:pt x="4344797" y="969733"/>
                </a:lnTo>
                <a:lnTo>
                  <a:pt x="4321962" y="954341"/>
                </a:lnTo>
                <a:lnTo>
                  <a:pt x="4293984" y="948690"/>
                </a:lnTo>
                <a:lnTo>
                  <a:pt x="71856" y="948690"/>
                </a:lnTo>
                <a:lnTo>
                  <a:pt x="43891" y="954341"/>
                </a:lnTo>
                <a:lnTo>
                  <a:pt x="21043" y="969733"/>
                </a:lnTo>
                <a:lnTo>
                  <a:pt x="5638" y="992581"/>
                </a:lnTo>
                <a:lnTo>
                  <a:pt x="0" y="1020559"/>
                </a:lnTo>
                <a:lnTo>
                  <a:pt x="0" y="1308011"/>
                </a:lnTo>
                <a:lnTo>
                  <a:pt x="5638" y="1335989"/>
                </a:lnTo>
                <a:lnTo>
                  <a:pt x="21043" y="1358823"/>
                </a:lnTo>
                <a:lnTo>
                  <a:pt x="43891" y="1374228"/>
                </a:lnTo>
                <a:lnTo>
                  <a:pt x="71856" y="1379880"/>
                </a:lnTo>
                <a:lnTo>
                  <a:pt x="4293984" y="1379880"/>
                </a:lnTo>
                <a:lnTo>
                  <a:pt x="4321962" y="1374228"/>
                </a:lnTo>
                <a:lnTo>
                  <a:pt x="4344797" y="1358823"/>
                </a:lnTo>
                <a:lnTo>
                  <a:pt x="4360202" y="1335989"/>
                </a:lnTo>
                <a:lnTo>
                  <a:pt x="4365853" y="1308011"/>
                </a:lnTo>
                <a:lnTo>
                  <a:pt x="4365853" y="1020559"/>
                </a:lnTo>
                <a:close/>
              </a:path>
              <a:path w="4377055" h="1380489">
                <a:moveTo>
                  <a:pt x="4376686" y="545007"/>
                </a:moveTo>
                <a:lnTo>
                  <a:pt x="4371035" y="517029"/>
                </a:lnTo>
                <a:lnTo>
                  <a:pt x="4355630" y="494182"/>
                </a:lnTo>
                <a:lnTo>
                  <a:pt x="4332795" y="478790"/>
                </a:lnTo>
                <a:lnTo>
                  <a:pt x="4304817" y="473138"/>
                </a:lnTo>
                <a:lnTo>
                  <a:pt x="82689" y="473138"/>
                </a:lnTo>
                <a:lnTo>
                  <a:pt x="54724" y="478790"/>
                </a:lnTo>
                <a:lnTo>
                  <a:pt x="31877" y="494182"/>
                </a:lnTo>
                <a:lnTo>
                  <a:pt x="16471" y="517029"/>
                </a:lnTo>
                <a:lnTo>
                  <a:pt x="10833" y="545007"/>
                </a:lnTo>
                <a:lnTo>
                  <a:pt x="10833" y="832459"/>
                </a:lnTo>
                <a:lnTo>
                  <a:pt x="16471" y="860437"/>
                </a:lnTo>
                <a:lnTo>
                  <a:pt x="31877" y="883272"/>
                </a:lnTo>
                <a:lnTo>
                  <a:pt x="54724" y="898677"/>
                </a:lnTo>
                <a:lnTo>
                  <a:pt x="82689" y="904328"/>
                </a:lnTo>
                <a:lnTo>
                  <a:pt x="4304817" y="904328"/>
                </a:lnTo>
                <a:lnTo>
                  <a:pt x="4332795" y="898677"/>
                </a:lnTo>
                <a:lnTo>
                  <a:pt x="4355630" y="883272"/>
                </a:lnTo>
                <a:lnTo>
                  <a:pt x="4371035" y="860437"/>
                </a:lnTo>
                <a:lnTo>
                  <a:pt x="4376686" y="832459"/>
                </a:lnTo>
                <a:lnTo>
                  <a:pt x="4376686" y="545007"/>
                </a:lnTo>
                <a:close/>
              </a:path>
              <a:path w="4377055" h="1380489">
                <a:moveTo>
                  <a:pt x="4376686" y="71869"/>
                </a:moveTo>
                <a:lnTo>
                  <a:pt x="4371035" y="43891"/>
                </a:lnTo>
                <a:lnTo>
                  <a:pt x="4355643" y="21056"/>
                </a:lnTo>
                <a:lnTo>
                  <a:pt x="4332795" y="5651"/>
                </a:lnTo>
                <a:lnTo>
                  <a:pt x="4304817" y="0"/>
                </a:lnTo>
                <a:lnTo>
                  <a:pt x="82689" y="0"/>
                </a:lnTo>
                <a:lnTo>
                  <a:pt x="54724" y="5651"/>
                </a:lnTo>
                <a:lnTo>
                  <a:pt x="31877" y="21056"/>
                </a:lnTo>
                <a:lnTo>
                  <a:pt x="16471" y="43891"/>
                </a:lnTo>
                <a:lnTo>
                  <a:pt x="10833" y="71869"/>
                </a:lnTo>
                <a:lnTo>
                  <a:pt x="10833" y="359321"/>
                </a:lnTo>
                <a:lnTo>
                  <a:pt x="16471" y="387299"/>
                </a:lnTo>
                <a:lnTo>
                  <a:pt x="31877" y="410146"/>
                </a:lnTo>
                <a:lnTo>
                  <a:pt x="54724" y="425538"/>
                </a:lnTo>
                <a:lnTo>
                  <a:pt x="82689" y="431190"/>
                </a:lnTo>
                <a:lnTo>
                  <a:pt x="4304817" y="431190"/>
                </a:lnTo>
                <a:lnTo>
                  <a:pt x="4332795" y="425538"/>
                </a:lnTo>
                <a:lnTo>
                  <a:pt x="4355643" y="410146"/>
                </a:lnTo>
                <a:lnTo>
                  <a:pt x="4371035" y="387299"/>
                </a:lnTo>
                <a:lnTo>
                  <a:pt x="4376686" y="359321"/>
                </a:lnTo>
                <a:lnTo>
                  <a:pt x="4376686" y="71869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7564" y="2487655"/>
            <a:ext cx="4642485" cy="2232660"/>
          </a:xfrm>
          <a:prstGeom prst="rect">
            <a:avLst/>
          </a:prstGeom>
          <a:ln w="25400">
            <a:solidFill>
              <a:srgbClr val="F05A28"/>
            </a:solidFill>
          </a:ln>
        </p:spPr>
        <p:txBody>
          <a:bodyPr vert="horz" wrap="square" lIns="0" tIns="150495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1185"/>
              </a:spcBef>
            </a:pPr>
            <a:r>
              <a:rPr sz="2000" spc="-380" dirty="0">
                <a:solidFill>
                  <a:srgbClr val="404040"/>
                </a:solidFill>
                <a:latin typeface="Verdana"/>
                <a:cs typeface="Verdana"/>
              </a:rPr>
              <a:t>&lt;</a:t>
            </a:r>
            <a:r>
              <a:rPr sz="2000" spc="-370" dirty="0">
                <a:solidFill>
                  <a:srgbClr val="404040"/>
                </a:solidFill>
                <a:latin typeface="Verdana"/>
                <a:cs typeface="Verdana"/>
              </a:rPr>
              <a:t>&lt;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000" spc="-15" dirty="0">
                <a:solidFill>
                  <a:srgbClr val="404040"/>
                </a:solidFill>
                <a:latin typeface="Verdana"/>
                <a:cs typeface="Verdana"/>
              </a:rPr>
              <a:t>se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De</a:t>
            </a:r>
            <a:r>
              <a:rPr sz="2000" spc="3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2000" spc="-3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il</a:t>
            </a:r>
            <a:r>
              <a:rPr sz="2000" spc="-6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000" spc="-8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-3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404040"/>
                </a:solidFill>
                <a:latin typeface="Verdana"/>
                <a:cs typeface="Verdana"/>
              </a:rPr>
              <a:t>v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2000" spc="65" dirty="0">
                <a:solidFill>
                  <a:srgbClr val="404040"/>
                </a:solidFill>
                <a:latin typeface="Verdana"/>
                <a:cs typeface="Verdana"/>
              </a:rPr>
              <a:t>c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380" dirty="0">
                <a:solidFill>
                  <a:srgbClr val="404040"/>
                </a:solidFill>
                <a:latin typeface="Verdana"/>
                <a:cs typeface="Verdana"/>
              </a:rPr>
              <a:t>&gt;&gt;</a:t>
            </a:r>
            <a:endParaRPr sz="2000">
              <a:latin typeface="Verdana"/>
              <a:cs typeface="Verdana"/>
            </a:endParaRPr>
          </a:p>
          <a:p>
            <a:pPr marL="699770" marR="362585" indent="-267335">
              <a:lnSpc>
                <a:spcPct val="155500"/>
              </a:lnSpc>
              <a:spcBef>
                <a:spcPts val="520"/>
              </a:spcBef>
            </a:pP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InMemoryUserDetailsManager </a:t>
            </a:r>
            <a:r>
              <a:rPr sz="2000" spc="-6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JdbcUserDetailsManager 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LdapUserDetailsManager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1064" y="2606122"/>
            <a:ext cx="6636384" cy="2114550"/>
            <a:chOff x="271064" y="2606122"/>
            <a:chExt cx="6636384" cy="2114550"/>
          </a:xfrm>
        </p:grpSpPr>
        <p:sp>
          <p:nvSpPr>
            <p:cNvPr id="6" name="object 6"/>
            <p:cNvSpPr/>
            <p:nvPr/>
          </p:nvSpPr>
          <p:spPr>
            <a:xfrm>
              <a:off x="3871863" y="2960070"/>
              <a:ext cx="3035935" cy="476250"/>
            </a:xfrm>
            <a:custGeom>
              <a:avLst/>
              <a:gdLst/>
              <a:ahLst/>
              <a:cxnLst/>
              <a:rect l="l" t="t" r="r" b="b"/>
              <a:pathLst>
                <a:path w="3035934" h="476250">
                  <a:moveTo>
                    <a:pt x="2559333" y="0"/>
                  </a:moveTo>
                  <a:lnTo>
                    <a:pt x="2559333" y="476250"/>
                  </a:lnTo>
                  <a:lnTo>
                    <a:pt x="2876834" y="317500"/>
                  </a:lnTo>
                  <a:lnTo>
                    <a:pt x="2638709" y="317500"/>
                  </a:lnTo>
                  <a:lnTo>
                    <a:pt x="2638709" y="158750"/>
                  </a:lnTo>
                  <a:lnTo>
                    <a:pt x="2876831" y="158750"/>
                  </a:lnTo>
                  <a:lnTo>
                    <a:pt x="2559333" y="0"/>
                  </a:lnTo>
                  <a:close/>
                </a:path>
                <a:path w="3035934" h="476250">
                  <a:moveTo>
                    <a:pt x="2559333" y="158750"/>
                  </a:moveTo>
                  <a:lnTo>
                    <a:pt x="0" y="158750"/>
                  </a:lnTo>
                  <a:lnTo>
                    <a:pt x="0" y="317500"/>
                  </a:lnTo>
                  <a:lnTo>
                    <a:pt x="2559333" y="317500"/>
                  </a:lnTo>
                  <a:lnTo>
                    <a:pt x="2559333" y="158750"/>
                  </a:lnTo>
                  <a:close/>
                </a:path>
                <a:path w="3035934" h="476250">
                  <a:moveTo>
                    <a:pt x="2876831" y="158750"/>
                  </a:moveTo>
                  <a:lnTo>
                    <a:pt x="2638709" y="158750"/>
                  </a:lnTo>
                  <a:lnTo>
                    <a:pt x="2638709" y="317500"/>
                  </a:lnTo>
                  <a:lnTo>
                    <a:pt x="2876834" y="317500"/>
                  </a:lnTo>
                  <a:lnTo>
                    <a:pt x="3035583" y="238126"/>
                  </a:lnTo>
                  <a:lnTo>
                    <a:pt x="2876831" y="1587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1064" y="2606122"/>
              <a:ext cx="3601085" cy="2114550"/>
            </a:xfrm>
            <a:custGeom>
              <a:avLst/>
              <a:gdLst/>
              <a:ahLst/>
              <a:cxnLst/>
              <a:rect l="l" t="t" r="r" b="b"/>
              <a:pathLst>
                <a:path w="3601085" h="2114550">
                  <a:moveTo>
                    <a:pt x="3248428" y="0"/>
                  </a:moveTo>
                  <a:lnTo>
                    <a:pt x="352369" y="0"/>
                  </a:lnTo>
                  <a:lnTo>
                    <a:pt x="304554" y="3216"/>
                  </a:lnTo>
                  <a:lnTo>
                    <a:pt x="258695" y="12586"/>
                  </a:lnTo>
                  <a:lnTo>
                    <a:pt x="215211" y="27690"/>
                  </a:lnTo>
                  <a:lnTo>
                    <a:pt x="174521" y="48108"/>
                  </a:lnTo>
                  <a:lnTo>
                    <a:pt x="137046" y="73420"/>
                  </a:lnTo>
                  <a:lnTo>
                    <a:pt x="103206" y="103206"/>
                  </a:lnTo>
                  <a:lnTo>
                    <a:pt x="73420" y="137046"/>
                  </a:lnTo>
                  <a:lnTo>
                    <a:pt x="48108" y="174521"/>
                  </a:lnTo>
                  <a:lnTo>
                    <a:pt x="27690" y="215211"/>
                  </a:lnTo>
                  <a:lnTo>
                    <a:pt x="12586" y="258695"/>
                  </a:lnTo>
                  <a:lnTo>
                    <a:pt x="3216" y="304554"/>
                  </a:lnTo>
                  <a:lnTo>
                    <a:pt x="0" y="352369"/>
                  </a:lnTo>
                  <a:lnTo>
                    <a:pt x="0" y="1761799"/>
                  </a:lnTo>
                  <a:lnTo>
                    <a:pt x="3216" y="1809614"/>
                  </a:lnTo>
                  <a:lnTo>
                    <a:pt x="12586" y="1855473"/>
                  </a:lnTo>
                  <a:lnTo>
                    <a:pt x="27690" y="1898957"/>
                  </a:lnTo>
                  <a:lnTo>
                    <a:pt x="48108" y="1939647"/>
                  </a:lnTo>
                  <a:lnTo>
                    <a:pt x="73420" y="1977122"/>
                  </a:lnTo>
                  <a:lnTo>
                    <a:pt x="103206" y="2010962"/>
                  </a:lnTo>
                  <a:lnTo>
                    <a:pt x="137046" y="2040748"/>
                  </a:lnTo>
                  <a:lnTo>
                    <a:pt x="174521" y="2066060"/>
                  </a:lnTo>
                  <a:lnTo>
                    <a:pt x="215211" y="2086478"/>
                  </a:lnTo>
                  <a:lnTo>
                    <a:pt x="258695" y="2101582"/>
                  </a:lnTo>
                  <a:lnTo>
                    <a:pt x="304554" y="2110952"/>
                  </a:lnTo>
                  <a:lnTo>
                    <a:pt x="352369" y="2114169"/>
                  </a:lnTo>
                  <a:lnTo>
                    <a:pt x="3248428" y="2114169"/>
                  </a:lnTo>
                  <a:lnTo>
                    <a:pt x="3296243" y="2110952"/>
                  </a:lnTo>
                  <a:lnTo>
                    <a:pt x="3342102" y="2101582"/>
                  </a:lnTo>
                  <a:lnTo>
                    <a:pt x="3385586" y="2086478"/>
                  </a:lnTo>
                  <a:lnTo>
                    <a:pt x="3426276" y="2066060"/>
                  </a:lnTo>
                  <a:lnTo>
                    <a:pt x="3463751" y="2040748"/>
                  </a:lnTo>
                  <a:lnTo>
                    <a:pt x="3497591" y="2010962"/>
                  </a:lnTo>
                  <a:lnTo>
                    <a:pt x="3527377" y="1977122"/>
                  </a:lnTo>
                  <a:lnTo>
                    <a:pt x="3552689" y="1939647"/>
                  </a:lnTo>
                  <a:lnTo>
                    <a:pt x="3573107" y="1898957"/>
                  </a:lnTo>
                  <a:lnTo>
                    <a:pt x="3588211" y="1855473"/>
                  </a:lnTo>
                  <a:lnTo>
                    <a:pt x="3597581" y="1809614"/>
                  </a:lnTo>
                  <a:lnTo>
                    <a:pt x="3600797" y="1761799"/>
                  </a:lnTo>
                  <a:lnTo>
                    <a:pt x="3600797" y="352369"/>
                  </a:lnTo>
                  <a:lnTo>
                    <a:pt x="3597581" y="304554"/>
                  </a:lnTo>
                  <a:lnTo>
                    <a:pt x="3588211" y="258695"/>
                  </a:lnTo>
                  <a:lnTo>
                    <a:pt x="3573107" y="215211"/>
                  </a:lnTo>
                  <a:lnTo>
                    <a:pt x="3552689" y="174521"/>
                  </a:lnTo>
                  <a:lnTo>
                    <a:pt x="3527377" y="137046"/>
                  </a:lnTo>
                  <a:lnTo>
                    <a:pt x="3497591" y="103206"/>
                  </a:lnTo>
                  <a:lnTo>
                    <a:pt x="3463751" y="73420"/>
                  </a:lnTo>
                  <a:lnTo>
                    <a:pt x="3426276" y="48108"/>
                  </a:lnTo>
                  <a:lnTo>
                    <a:pt x="3385586" y="27690"/>
                  </a:lnTo>
                  <a:lnTo>
                    <a:pt x="3342102" y="12586"/>
                  </a:lnTo>
                  <a:lnTo>
                    <a:pt x="3296243" y="3216"/>
                  </a:lnTo>
                  <a:lnTo>
                    <a:pt x="3248428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68164" y="3485388"/>
            <a:ext cx="3006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AuthenticationProvider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71862" y="3916235"/>
            <a:ext cx="3035935" cy="476250"/>
          </a:xfrm>
          <a:custGeom>
            <a:avLst/>
            <a:gdLst/>
            <a:ahLst/>
            <a:cxnLst/>
            <a:rect l="l" t="t" r="r" b="b"/>
            <a:pathLst>
              <a:path w="3035934" h="476250">
                <a:moveTo>
                  <a:pt x="476250" y="0"/>
                </a:moveTo>
                <a:lnTo>
                  <a:pt x="0" y="238125"/>
                </a:lnTo>
                <a:lnTo>
                  <a:pt x="476250" y="476250"/>
                </a:lnTo>
                <a:lnTo>
                  <a:pt x="476250" y="317500"/>
                </a:lnTo>
                <a:lnTo>
                  <a:pt x="396875" y="317500"/>
                </a:lnTo>
                <a:lnTo>
                  <a:pt x="396875" y="158750"/>
                </a:lnTo>
                <a:lnTo>
                  <a:pt x="476250" y="158750"/>
                </a:lnTo>
                <a:lnTo>
                  <a:pt x="476250" y="0"/>
                </a:lnTo>
                <a:close/>
              </a:path>
              <a:path w="3035934" h="476250">
                <a:moveTo>
                  <a:pt x="476250" y="158750"/>
                </a:moveTo>
                <a:lnTo>
                  <a:pt x="396875" y="158750"/>
                </a:lnTo>
                <a:lnTo>
                  <a:pt x="396875" y="317500"/>
                </a:lnTo>
                <a:lnTo>
                  <a:pt x="476250" y="317500"/>
                </a:lnTo>
                <a:lnTo>
                  <a:pt x="476250" y="158750"/>
                </a:lnTo>
                <a:close/>
              </a:path>
              <a:path w="3035934" h="476250">
                <a:moveTo>
                  <a:pt x="3035583" y="158750"/>
                </a:moveTo>
                <a:lnTo>
                  <a:pt x="476250" y="158750"/>
                </a:lnTo>
                <a:lnTo>
                  <a:pt x="476250" y="317500"/>
                </a:lnTo>
                <a:lnTo>
                  <a:pt x="3035583" y="317500"/>
                </a:lnTo>
                <a:lnTo>
                  <a:pt x="3035583" y="1587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60721" y="2668523"/>
            <a:ext cx="2773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loadUserByUsername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5034" y="3625596"/>
            <a:ext cx="1483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Verdana"/>
                <a:cs typeface="Verdana"/>
              </a:rPr>
              <a:t>UserDetails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8635" y="2841244"/>
            <a:ext cx="10370820" cy="2651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ourier New"/>
                <a:cs typeface="Courier New"/>
              </a:rPr>
              <a:t>public</a:t>
            </a:r>
            <a:r>
              <a:rPr sz="2200" spc="-2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interface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AuthenticationProvider</a:t>
            </a:r>
            <a:r>
              <a:rPr sz="2200" spc="-2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{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 dirty="0">
              <a:latin typeface="Courier New"/>
              <a:cs typeface="Courier New"/>
            </a:endParaRPr>
          </a:p>
          <a:p>
            <a:pPr marL="1184275" marR="5080" indent="-586105">
              <a:lnSpc>
                <a:spcPct val="167300"/>
              </a:lnSpc>
            </a:pPr>
            <a:r>
              <a:rPr sz="2200" dirty="0">
                <a:latin typeface="Courier New"/>
                <a:cs typeface="Courier New"/>
              </a:rPr>
              <a:t>Authentication authenticate(Authentication authentication) </a:t>
            </a:r>
            <a:r>
              <a:rPr sz="2200" spc="-131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throws AuthenticationException;</a:t>
            </a:r>
          </a:p>
          <a:p>
            <a:pPr marL="598170">
              <a:lnSpc>
                <a:spcPct val="100000"/>
              </a:lnSpc>
              <a:spcBef>
                <a:spcPts val="1845"/>
              </a:spcBef>
            </a:pPr>
            <a:r>
              <a:rPr sz="2200" dirty="0">
                <a:latin typeface="Courier New"/>
                <a:cs typeface="Courier New"/>
              </a:rPr>
              <a:t>boolean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supports(Class&lt;?&gt;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authentication);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3901" y="517652"/>
            <a:ext cx="7357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tx1"/>
                </a:solidFill>
              </a:rPr>
              <a:t>AuthenticationProvider</a:t>
            </a:r>
            <a:r>
              <a:rPr sz="3600" spc="-20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Interface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8635" y="2841244"/>
            <a:ext cx="10370820" cy="14255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dirty="0">
                <a:latin typeface="Courier New"/>
                <a:cs typeface="Courier New"/>
              </a:rPr>
              <a:t>public interface </a:t>
            </a:r>
            <a:r>
              <a:rPr lang="en-US" sz="2200" dirty="0" err="1">
                <a:latin typeface="Courier New"/>
                <a:cs typeface="Courier New"/>
              </a:rPr>
              <a:t>UserDetailsService</a:t>
            </a:r>
            <a:r>
              <a:rPr lang="en-US" sz="2200" dirty="0">
                <a:latin typeface="Courier New"/>
                <a:cs typeface="Courier New"/>
              </a:rPr>
              <a:t> {</a:t>
            </a:r>
            <a:endParaRPr lang="en-US" sz="3900" dirty="0">
              <a:latin typeface="Courier New"/>
              <a:cs typeface="Courier New"/>
            </a:endParaRPr>
          </a:p>
          <a:p>
            <a:pPr marL="1184275" marR="5080" indent="-586105">
              <a:lnSpc>
                <a:spcPct val="167300"/>
              </a:lnSpc>
            </a:pPr>
            <a:r>
              <a:rPr lang="en-US" sz="2200" dirty="0" err="1">
                <a:latin typeface="Courier New"/>
                <a:cs typeface="Courier New"/>
              </a:rPr>
              <a:t>UserDetails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err="1">
                <a:latin typeface="Courier New"/>
                <a:cs typeface="Courier New"/>
              </a:rPr>
              <a:t>loadUserByUsername</a:t>
            </a:r>
            <a:r>
              <a:rPr lang="en-US" sz="2200" dirty="0">
                <a:latin typeface="Courier New"/>
                <a:cs typeface="Courier New"/>
              </a:rPr>
              <a:t>(String username) throws </a:t>
            </a:r>
            <a:r>
              <a:rPr lang="en-US" sz="2200" dirty="0" err="1">
                <a:latin typeface="Courier New"/>
                <a:cs typeface="Courier New"/>
              </a:rPr>
              <a:t>UsernameNotFoundException</a:t>
            </a:r>
            <a:r>
              <a:rPr lang="en-US" sz="2200" dirty="0">
                <a:latin typeface="Courier New"/>
                <a:cs typeface="Courier New"/>
              </a:rPr>
              <a:t>;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3901" y="517652"/>
            <a:ext cx="73571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chemeClr val="tx1"/>
                </a:solidFill>
              </a:rPr>
              <a:t>UserDetailsService</a:t>
            </a:r>
            <a:r>
              <a:rPr sz="3600" spc="-200" dirty="0">
                <a:solidFill>
                  <a:schemeClr val="tx1"/>
                </a:solidFill>
              </a:rPr>
              <a:t> </a:t>
            </a:r>
            <a:r>
              <a:rPr sz="3600" spc="-95" dirty="0">
                <a:solidFill>
                  <a:schemeClr val="tx1"/>
                </a:solidFill>
              </a:rPr>
              <a:t>Interface</a:t>
            </a:r>
            <a:endParaRPr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8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7292" y="517652"/>
            <a:ext cx="542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404040"/>
                </a:solidFill>
              </a:rPr>
              <a:t>Security</a:t>
            </a:r>
            <a:r>
              <a:rPr sz="3600" spc="-229" dirty="0">
                <a:solidFill>
                  <a:srgbClr val="404040"/>
                </a:solidFill>
              </a:rPr>
              <a:t> </a:t>
            </a:r>
            <a:r>
              <a:rPr sz="3600" spc="-15" dirty="0">
                <a:solidFill>
                  <a:srgbClr val="404040"/>
                </a:solidFill>
              </a:rPr>
              <a:t>Context</a:t>
            </a:r>
            <a:r>
              <a:rPr sz="3600" spc="-225" dirty="0">
                <a:solidFill>
                  <a:srgbClr val="404040"/>
                </a:solidFill>
              </a:rPr>
              <a:t> </a:t>
            </a:r>
            <a:r>
              <a:rPr sz="3600" spc="5" dirty="0">
                <a:solidFill>
                  <a:srgbClr val="404040"/>
                </a:solidFill>
              </a:rPr>
              <a:t>Holder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449659" y="3716953"/>
            <a:ext cx="2900045" cy="925194"/>
          </a:xfrm>
          <a:custGeom>
            <a:avLst/>
            <a:gdLst/>
            <a:ahLst/>
            <a:cxnLst/>
            <a:rect l="l" t="t" r="r" b="b"/>
            <a:pathLst>
              <a:path w="2900045" h="925195">
                <a:moveTo>
                  <a:pt x="2745581" y="0"/>
                </a:moveTo>
                <a:lnTo>
                  <a:pt x="154184" y="0"/>
                </a:lnTo>
                <a:lnTo>
                  <a:pt x="105450" y="7860"/>
                </a:lnTo>
                <a:lnTo>
                  <a:pt x="63125" y="29748"/>
                </a:lnTo>
                <a:lnTo>
                  <a:pt x="29748" y="63125"/>
                </a:lnTo>
                <a:lnTo>
                  <a:pt x="7860" y="105450"/>
                </a:lnTo>
                <a:lnTo>
                  <a:pt x="0" y="154184"/>
                </a:lnTo>
                <a:lnTo>
                  <a:pt x="0" y="770912"/>
                </a:lnTo>
                <a:lnTo>
                  <a:pt x="7860" y="819647"/>
                </a:lnTo>
                <a:lnTo>
                  <a:pt x="29748" y="861973"/>
                </a:lnTo>
                <a:lnTo>
                  <a:pt x="63125" y="895349"/>
                </a:lnTo>
                <a:lnTo>
                  <a:pt x="105450" y="917238"/>
                </a:lnTo>
                <a:lnTo>
                  <a:pt x="154184" y="925098"/>
                </a:lnTo>
                <a:lnTo>
                  <a:pt x="2745581" y="925098"/>
                </a:lnTo>
                <a:lnTo>
                  <a:pt x="2794315" y="917238"/>
                </a:lnTo>
                <a:lnTo>
                  <a:pt x="2836640" y="895349"/>
                </a:lnTo>
                <a:lnTo>
                  <a:pt x="2870016" y="861973"/>
                </a:lnTo>
                <a:lnTo>
                  <a:pt x="2891905" y="819647"/>
                </a:lnTo>
                <a:lnTo>
                  <a:pt x="2899765" y="770912"/>
                </a:lnTo>
                <a:lnTo>
                  <a:pt x="2899765" y="154184"/>
                </a:lnTo>
                <a:lnTo>
                  <a:pt x="2891905" y="105450"/>
                </a:lnTo>
                <a:lnTo>
                  <a:pt x="2870016" y="63125"/>
                </a:lnTo>
                <a:lnTo>
                  <a:pt x="2836640" y="29748"/>
                </a:lnTo>
                <a:lnTo>
                  <a:pt x="2794315" y="7860"/>
                </a:lnTo>
                <a:lnTo>
                  <a:pt x="2745581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87045" y="4000500"/>
            <a:ext cx="1825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0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Filter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10245" y="1731731"/>
            <a:ext cx="4305935" cy="3885565"/>
            <a:chOff x="7210245" y="1731731"/>
            <a:chExt cx="4305935" cy="3885565"/>
          </a:xfrm>
        </p:grpSpPr>
        <p:sp>
          <p:nvSpPr>
            <p:cNvPr id="6" name="object 6"/>
            <p:cNvSpPr/>
            <p:nvPr/>
          </p:nvSpPr>
          <p:spPr>
            <a:xfrm>
              <a:off x="7240408" y="1761893"/>
              <a:ext cx="4245610" cy="3825240"/>
            </a:xfrm>
            <a:custGeom>
              <a:avLst/>
              <a:gdLst/>
              <a:ahLst/>
              <a:cxnLst/>
              <a:rect l="l" t="t" r="r" b="b"/>
              <a:pathLst>
                <a:path w="4245609" h="3825240">
                  <a:moveTo>
                    <a:pt x="0" y="0"/>
                  </a:moveTo>
                  <a:lnTo>
                    <a:pt x="4245073" y="0"/>
                  </a:lnTo>
                  <a:lnTo>
                    <a:pt x="4245073" y="3824868"/>
                  </a:lnTo>
                  <a:lnTo>
                    <a:pt x="0" y="3824868"/>
                  </a:lnTo>
                  <a:lnTo>
                    <a:pt x="0" y="0"/>
                  </a:lnTo>
                  <a:close/>
                </a:path>
              </a:pathLst>
            </a:custGeom>
            <a:ln w="60325">
              <a:solidFill>
                <a:srgbClr val="A62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85734" y="2609386"/>
              <a:ext cx="3713479" cy="2275205"/>
            </a:xfrm>
            <a:custGeom>
              <a:avLst/>
              <a:gdLst/>
              <a:ahLst/>
              <a:cxnLst/>
              <a:rect l="l" t="t" r="r" b="b"/>
              <a:pathLst>
                <a:path w="3713479" h="2275204">
                  <a:moveTo>
                    <a:pt x="0" y="0"/>
                  </a:moveTo>
                  <a:lnTo>
                    <a:pt x="3713357" y="0"/>
                  </a:lnTo>
                  <a:lnTo>
                    <a:pt x="3713357" y="2274848"/>
                  </a:lnTo>
                  <a:lnTo>
                    <a:pt x="0" y="2274848"/>
                  </a:lnTo>
                  <a:lnTo>
                    <a:pt x="0" y="0"/>
                  </a:lnTo>
                  <a:close/>
                </a:path>
              </a:pathLst>
            </a:custGeom>
            <a:ln w="60325">
              <a:solidFill>
                <a:srgbClr val="A62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42574" y="3761106"/>
            <a:ext cx="2999740" cy="881380"/>
          </a:xfrm>
          <a:prstGeom prst="rect">
            <a:avLst/>
          </a:prstGeom>
          <a:solidFill>
            <a:srgbClr val="F05A28"/>
          </a:solidFill>
        </p:spPr>
        <p:txBody>
          <a:bodyPr vert="horz" wrap="square" lIns="0" tIns="276225" rIns="0" bIns="0" rtlCol="0">
            <a:spAutoFit/>
          </a:bodyPr>
          <a:lstStyle/>
          <a:p>
            <a:pPr marL="549910">
              <a:lnSpc>
                <a:spcPct val="100000"/>
              </a:lnSpc>
              <a:spcBef>
                <a:spcPts val="2175"/>
              </a:spcBef>
            </a:pP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1380" y="1957323"/>
            <a:ext cx="3234690" cy="1354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5" dirty="0">
                <a:solidFill>
                  <a:srgbClr val="404040"/>
                </a:solidFill>
                <a:latin typeface="Verdana"/>
                <a:cs typeface="Verdana"/>
              </a:rPr>
              <a:t>SecurityContextHolder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>
              <a:latin typeface="Verdana"/>
              <a:cs typeface="Verdana"/>
            </a:endParaRPr>
          </a:p>
          <a:p>
            <a:pPr marL="567690">
              <a:lnSpc>
                <a:spcPct val="100000"/>
              </a:lnSpc>
              <a:spcBef>
                <a:spcPts val="1780"/>
              </a:spcBef>
            </a:pPr>
            <a:r>
              <a:rPr sz="2200" spc="5" dirty="0">
                <a:solidFill>
                  <a:srgbClr val="404040"/>
                </a:solidFill>
                <a:latin typeface="Verdana"/>
                <a:cs typeface="Verdana"/>
              </a:rPr>
              <a:t>SecurityContext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49424" y="3974832"/>
            <a:ext cx="3493770" cy="476250"/>
          </a:xfrm>
          <a:custGeom>
            <a:avLst/>
            <a:gdLst/>
            <a:ahLst/>
            <a:cxnLst/>
            <a:rect l="l" t="t" r="r" b="b"/>
            <a:pathLst>
              <a:path w="3493770" h="476250">
                <a:moveTo>
                  <a:pt x="3016900" y="317499"/>
                </a:moveTo>
                <a:lnTo>
                  <a:pt x="3016900" y="476250"/>
                </a:lnTo>
                <a:lnTo>
                  <a:pt x="3334400" y="317500"/>
                </a:lnTo>
                <a:lnTo>
                  <a:pt x="3016900" y="317499"/>
                </a:lnTo>
                <a:close/>
              </a:path>
              <a:path w="3493770" h="476250">
                <a:moveTo>
                  <a:pt x="3016900" y="158749"/>
                </a:moveTo>
                <a:lnTo>
                  <a:pt x="3016900" y="317499"/>
                </a:lnTo>
                <a:lnTo>
                  <a:pt x="3096275" y="317500"/>
                </a:lnTo>
                <a:lnTo>
                  <a:pt x="3096275" y="158750"/>
                </a:lnTo>
                <a:lnTo>
                  <a:pt x="3016900" y="158749"/>
                </a:lnTo>
                <a:close/>
              </a:path>
              <a:path w="3493770" h="476250">
                <a:moveTo>
                  <a:pt x="3016900" y="0"/>
                </a:moveTo>
                <a:lnTo>
                  <a:pt x="3016900" y="158749"/>
                </a:lnTo>
                <a:lnTo>
                  <a:pt x="3096275" y="158750"/>
                </a:lnTo>
                <a:lnTo>
                  <a:pt x="3096275" y="317500"/>
                </a:lnTo>
                <a:lnTo>
                  <a:pt x="3334402" y="317498"/>
                </a:lnTo>
                <a:lnTo>
                  <a:pt x="3493150" y="238125"/>
                </a:lnTo>
                <a:lnTo>
                  <a:pt x="3016900" y="0"/>
                </a:lnTo>
                <a:close/>
              </a:path>
              <a:path w="3493770" h="476250">
                <a:moveTo>
                  <a:pt x="0" y="158748"/>
                </a:moveTo>
                <a:lnTo>
                  <a:pt x="0" y="317498"/>
                </a:lnTo>
                <a:lnTo>
                  <a:pt x="3016900" y="317499"/>
                </a:lnTo>
                <a:lnTo>
                  <a:pt x="3016900" y="158749"/>
                </a:lnTo>
                <a:lnTo>
                  <a:pt x="0" y="1587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48380" y="3738372"/>
            <a:ext cx="2311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setAuthentication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C54B0F2-59F2-456B-8B49-FEF9DEE9B7CC}"/>
              </a:ext>
            </a:extLst>
          </p:cNvPr>
          <p:cNvSpPr/>
          <p:nvPr/>
        </p:nvSpPr>
        <p:spPr>
          <a:xfrm>
            <a:off x="8472668" y="5837561"/>
            <a:ext cx="2291788" cy="558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8376958" y="1274100"/>
            <a:ext cx="3126105" cy="2673985"/>
          </a:xfrm>
          <a:custGeom>
            <a:avLst/>
            <a:gdLst/>
            <a:ahLst/>
            <a:cxnLst/>
            <a:rect l="l" t="t" r="r" b="b"/>
            <a:pathLst>
              <a:path w="3126104" h="2673985">
                <a:moveTo>
                  <a:pt x="0" y="0"/>
                </a:moveTo>
                <a:lnTo>
                  <a:pt x="3125892" y="0"/>
                </a:lnTo>
                <a:lnTo>
                  <a:pt x="3125892" y="2673927"/>
                </a:lnTo>
                <a:lnTo>
                  <a:pt x="0" y="267392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A62E5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41975" y="1831351"/>
            <a:ext cx="2703195" cy="1838325"/>
          </a:xfrm>
          <a:custGeom>
            <a:avLst/>
            <a:gdLst/>
            <a:ahLst/>
            <a:cxnLst/>
            <a:rect l="l" t="t" r="r" b="b"/>
            <a:pathLst>
              <a:path w="2703195" h="1838325">
                <a:moveTo>
                  <a:pt x="2396559" y="0"/>
                </a:moveTo>
                <a:lnTo>
                  <a:pt x="306301" y="0"/>
                </a:lnTo>
                <a:lnTo>
                  <a:pt x="256617" y="4008"/>
                </a:lnTo>
                <a:lnTo>
                  <a:pt x="209486" y="15615"/>
                </a:lnTo>
                <a:lnTo>
                  <a:pt x="165538" y="34188"/>
                </a:lnTo>
                <a:lnTo>
                  <a:pt x="125403" y="59098"/>
                </a:lnTo>
                <a:lnTo>
                  <a:pt x="89713" y="89713"/>
                </a:lnTo>
                <a:lnTo>
                  <a:pt x="59098" y="125403"/>
                </a:lnTo>
                <a:lnTo>
                  <a:pt x="34188" y="165538"/>
                </a:lnTo>
                <a:lnTo>
                  <a:pt x="15615" y="209486"/>
                </a:lnTo>
                <a:lnTo>
                  <a:pt x="4008" y="256617"/>
                </a:lnTo>
                <a:lnTo>
                  <a:pt x="0" y="306301"/>
                </a:lnTo>
                <a:lnTo>
                  <a:pt x="0" y="1531463"/>
                </a:lnTo>
                <a:lnTo>
                  <a:pt x="4008" y="1581147"/>
                </a:lnTo>
                <a:lnTo>
                  <a:pt x="15615" y="1628278"/>
                </a:lnTo>
                <a:lnTo>
                  <a:pt x="34188" y="1672226"/>
                </a:lnTo>
                <a:lnTo>
                  <a:pt x="59098" y="1712360"/>
                </a:lnTo>
                <a:lnTo>
                  <a:pt x="89713" y="1748050"/>
                </a:lnTo>
                <a:lnTo>
                  <a:pt x="125403" y="1778665"/>
                </a:lnTo>
                <a:lnTo>
                  <a:pt x="165538" y="1803575"/>
                </a:lnTo>
                <a:lnTo>
                  <a:pt x="209486" y="1822148"/>
                </a:lnTo>
                <a:lnTo>
                  <a:pt x="256617" y="1833754"/>
                </a:lnTo>
                <a:lnTo>
                  <a:pt x="306301" y="1837763"/>
                </a:lnTo>
                <a:lnTo>
                  <a:pt x="2396559" y="1837763"/>
                </a:lnTo>
                <a:lnTo>
                  <a:pt x="2446243" y="1833754"/>
                </a:lnTo>
                <a:lnTo>
                  <a:pt x="2493374" y="1822148"/>
                </a:lnTo>
                <a:lnTo>
                  <a:pt x="2537322" y="1803575"/>
                </a:lnTo>
                <a:lnTo>
                  <a:pt x="2577457" y="1778665"/>
                </a:lnTo>
                <a:lnTo>
                  <a:pt x="2613147" y="1748050"/>
                </a:lnTo>
                <a:lnTo>
                  <a:pt x="2643762" y="1712360"/>
                </a:lnTo>
                <a:lnTo>
                  <a:pt x="2668672" y="1672226"/>
                </a:lnTo>
                <a:lnTo>
                  <a:pt x="2687245" y="1628278"/>
                </a:lnTo>
                <a:lnTo>
                  <a:pt x="2698852" y="1581147"/>
                </a:lnTo>
                <a:lnTo>
                  <a:pt x="2702860" y="1531463"/>
                </a:lnTo>
                <a:lnTo>
                  <a:pt x="2702860" y="306301"/>
                </a:lnTo>
                <a:lnTo>
                  <a:pt x="2698852" y="256617"/>
                </a:lnTo>
                <a:lnTo>
                  <a:pt x="2687245" y="209486"/>
                </a:lnTo>
                <a:lnTo>
                  <a:pt x="2668672" y="165538"/>
                </a:lnTo>
                <a:lnTo>
                  <a:pt x="2643762" y="125403"/>
                </a:lnTo>
                <a:lnTo>
                  <a:pt x="2613147" y="89713"/>
                </a:lnTo>
                <a:lnTo>
                  <a:pt x="2577457" y="59098"/>
                </a:lnTo>
                <a:lnTo>
                  <a:pt x="2537322" y="34188"/>
                </a:lnTo>
                <a:lnTo>
                  <a:pt x="2493374" y="15615"/>
                </a:lnTo>
                <a:lnTo>
                  <a:pt x="2446243" y="4008"/>
                </a:lnTo>
                <a:lnTo>
                  <a:pt x="2396559" y="0"/>
                </a:lnTo>
                <a:close/>
              </a:path>
            </a:pathLst>
          </a:custGeom>
          <a:solidFill>
            <a:srgbClr val="F0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6104" y="517652"/>
            <a:ext cx="259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5" dirty="0">
                <a:solidFill>
                  <a:srgbClr val="404040"/>
                </a:solidFill>
              </a:rPr>
              <a:t>Recap</a:t>
            </a:r>
            <a:endParaRPr sz="3600" dirty="0"/>
          </a:p>
        </p:txBody>
      </p:sp>
      <p:sp>
        <p:nvSpPr>
          <p:cNvPr id="12" name="object 12"/>
          <p:cNvSpPr/>
          <p:nvPr/>
        </p:nvSpPr>
        <p:spPr>
          <a:xfrm>
            <a:off x="8812305" y="3028679"/>
            <a:ext cx="2367280" cy="461009"/>
          </a:xfrm>
          <a:custGeom>
            <a:avLst/>
            <a:gdLst/>
            <a:ahLst/>
            <a:cxnLst/>
            <a:rect l="l" t="t" r="r" b="b"/>
            <a:pathLst>
              <a:path w="2367279" h="461010">
                <a:moveTo>
                  <a:pt x="2289845" y="0"/>
                </a:moveTo>
                <a:lnTo>
                  <a:pt x="76837" y="0"/>
                </a:lnTo>
                <a:lnTo>
                  <a:pt x="46929" y="6038"/>
                </a:lnTo>
                <a:lnTo>
                  <a:pt x="22505" y="22505"/>
                </a:lnTo>
                <a:lnTo>
                  <a:pt x="6038" y="46929"/>
                </a:lnTo>
                <a:lnTo>
                  <a:pt x="0" y="76837"/>
                </a:lnTo>
                <a:lnTo>
                  <a:pt x="0" y="384172"/>
                </a:lnTo>
                <a:lnTo>
                  <a:pt x="6038" y="414080"/>
                </a:lnTo>
                <a:lnTo>
                  <a:pt x="22505" y="438504"/>
                </a:lnTo>
                <a:lnTo>
                  <a:pt x="46929" y="454971"/>
                </a:lnTo>
                <a:lnTo>
                  <a:pt x="76837" y="461010"/>
                </a:lnTo>
                <a:lnTo>
                  <a:pt x="2289845" y="461010"/>
                </a:lnTo>
                <a:lnTo>
                  <a:pt x="2319754" y="454971"/>
                </a:lnTo>
                <a:lnTo>
                  <a:pt x="2344177" y="438504"/>
                </a:lnTo>
                <a:lnTo>
                  <a:pt x="2360644" y="414080"/>
                </a:lnTo>
                <a:lnTo>
                  <a:pt x="2366683" y="384172"/>
                </a:lnTo>
                <a:lnTo>
                  <a:pt x="2366683" y="76837"/>
                </a:lnTo>
                <a:lnTo>
                  <a:pt x="2360644" y="46929"/>
                </a:lnTo>
                <a:lnTo>
                  <a:pt x="2344177" y="22505"/>
                </a:lnTo>
                <a:lnTo>
                  <a:pt x="2319754" y="6038"/>
                </a:lnTo>
                <a:lnTo>
                  <a:pt x="2289845" y="0"/>
                </a:lnTo>
                <a:close/>
              </a:path>
            </a:pathLst>
          </a:custGeom>
          <a:solidFill>
            <a:srgbClr val="9BC85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600" spc="25" dirty="0">
                <a:solidFill>
                  <a:srgbClr val="FFFFFF"/>
                </a:solidFill>
                <a:latin typeface="Verdana"/>
                <a:cs typeface="Verdana"/>
              </a:rPr>
              <a:t>Authentication Principle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12952" y="2571914"/>
            <a:ext cx="21602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0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56028" y="1334426"/>
            <a:ext cx="2947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SecurityContextHolder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3FD4B-B39B-4064-AEAA-3FF921D562E0}"/>
              </a:ext>
            </a:extLst>
          </p:cNvPr>
          <p:cNvSpPr/>
          <p:nvPr/>
        </p:nvSpPr>
        <p:spPr>
          <a:xfrm>
            <a:off x="557173" y="1300770"/>
            <a:ext cx="3690736" cy="6702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AuthenticationFilter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9134C9-A1D8-4F4B-B56A-FD559B89E8D9}"/>
              </a:ext>
            </a:extLst>
          </p:cNvPr>
          <p:cNvSpPr/>
          <p:nvPr/>
        </p:nvSpPr>
        <p:spPr>
          <a:xfrm>
            <a:off x="557173" y="2654453"/>
            <a:ext cx="3690736" cy="67029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Authenticated 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A2004E-27AF-4F25-875C-AE05284DB63B}"/>
              </a:ext>
            </a:extLst>
          </p:cNvPr>
          <p:cNvSpPr/>
          <p:nvPr/>
        </p:nvSpPr>
        <p:spPr>
          <a:xfrm>
            <a:off x="557173" y="3962848"/>
            <a:ext cx="3690736" cy="6702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AuthenticationManager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DB6E2-46AF-4889-8E31-01C7310C756D}"/>
              </a:ext>
            </a:extLst>
          </p:cNvPr>
          <p:cNvSpPr/>
          <p:nvPr/>
        </p:nvSpPr>
        <p:spPr>
          <a:xfrm>
            <a:off x="557173" y="5222085"/>
            <a:ext cx="3690736" cy="6702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AuthenticationProviders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C11D90-3B72-4C5D-B7C7-BC163A33A84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395959" y="1971060"/>
            <a:ext cx="6582" cy="68339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225A5B-F96C-42AE-A460-D6C2C12B0B3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389377" y="3230297"/>
            <a:ext cx="13164" cy="732551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B7E054-3245-4E3D-AB43-BED5C555E70A}"/>
              </a:ext>
            </a:extLst>
          </p:cNvPr>
          <p:cNvCxnSpPr>
            <a:cxnSpLocks/>
          </p:cNvCxnSpPr>
          <p:nvPr/>
        </p:nvCxnSpPr>
        <p:spPr>
          <a:xfrm>
            <a:off x="2356355" y="4585915"/>
            <a:ext cx="6582" cy="68339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0FF725-C8FB-4E6F-AE82-E19755F58F0E}"/>
              </a:ext>
            </a:extLst>
          </p:cNvPr>
          <p:cNvSpPr txBox="1"/>
          <p:nvPr/>
        </p:nvSpPr>
        <p:spPr>
          <a:xfrm>
            <a:off x="2586536" y="2153955"/>
            <a:ext cx="210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generates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9A028F-143D-4DDD-A9F8-65054FC3D52E}"/>
              </a:ext>
            </a:extLst>
          </p:cNvPr>
          <p:cNvSpPr txBox="1"/>
          <p:nvPr/>
        </p:nvSpPr>
        <p:spPr>
          <a:xfrm>
            <a:off x="2586536" y="3487965"/>
            <a:ext cx="210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F74018-8082-48B0-AE67-5FA2B621AB3C}"/>
              </a:ext>
            </a:extLst>
          </p:cNvPr>
          <p:cNvSpPr txBox="1"/>
          <p:nvPr/>
        </p:nvSpPr>
        <p:spPr>
          <a:xfrm>
            <a:off x="2586536" y="4740249"/>
            <a:ext cx="210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delegates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A87DCB-BF61-47EC-A450-1366AA0340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247909" y="1635915"/>
            <a:ext cx="4129049" cy="159438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7F81C48-60E0-440E-A502-D7D1A9D317F6}"/>
              </a:ext>
            </a:extLst>
          </p:cNvPr>
          <p:cNvSpPr txBox="1"/>
          <p:nvPr/>
        </p:nvSpPr>
        <p:spPr>
          <a:xfrm>
            <a:off x="4388020" y="1229753"/>
            <a:ext cx="210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EB7167-1807-4599-9CD2-393765138DBF}"/>
              </a:ext>
            </a:extLst>
          </p:cNvPr>
          <p:cNvSpPr/>
          <p:nvPr/>
        </p:nvSpPr>
        <p:spPr>
          <a:xfrm>
            <a:off x="7990277" y="5222085"/>
            <a:ext cx="3690736" cy="5585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UserDetailsService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3F2E69-55C7-4CD5-A027-FFDADE26A6D3}"/>
              </a:ext>
            </a:extLst>
          </p:cNvPr>
          <p:cNvCxnSpPr>
            <a:cxnSpLocks/>
          </p:cNvCxnSpPr>
          <p:nvPr/>
        </p:nvCxnSpPr>
        <p:spPr>
          <a:xfrm>
            <a:off x="4247909" y="5628247"/>
            <a:ext cx="374236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69CCB20-2474-4B99-B2A1-499AB19320B4}"/>
              </a:ext>
            </a:extLst>
          </p:cNvPr>
          <p:cNvSpPr txBox="1"/>
          <p:nvPr/>
        </p:nvSpPr>
        <p:spPr>
          <a:xfrm>
            <a:off x="4388019" y="5072368"/>
            <a:ext cx="210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</a:t>
            </a:r>
            <a:r>
              <a:rPr lang="en-US" sz="2000" dirty="0" err="1"/>
              <a:t>UserDetails</a:t>
            </a:r>
            <a:endParaRPr lang="en-US" sz="2000" dirty="0"/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AED92B25-9D38-4DB9-BC90-0C0D38DC6844}"/>
              </a:ext>
            </a:extLst>
          </p:cNvPr>
          <p:cNvSpPr/>
          <p:nvPr/>
        </p:nvSpPr>
        <p:spPr>
          <a:xfrm>
            <a:off x="8647658" y="5943740"/>
            <a:ext cx="530588" cy="346187"/>
          </a:xfrm>
          <a:prstGeom prst="can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6FDCBC07-C4F2-406A-904F-96ACF73C3B42}"/>
              </a:ext>
            </a:extLst>
          </p:cNvPr>
          <p:cNvSpPr/>
          <p:nvPr/>
        </p:nvSpPr>
        <p:spPr>
          <a:xfrm>
            <a:off x="9462499" y="5892375"/>
            <a:ext cx="530588" cy="39755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2FED24-0995-49B8-BCF9-92B61D516300}"/>
              </a:ext>
            </a:extLst>
          </p:cNvPr>
          <p:cNvSpPr/>
          <p:nvPr/>
        </p:nvSpPr>
        <p:spPr>
          <a:xfrm>
            <a:off x="550591" y="2655413"/>
            <a:ext cx="3690736" cy="6702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Authenticated Principle</a:t>
            </a:r>
          </a:p>
        </p:txBody>
      </p:sp>
    </p:spTree>
    <p:extLst>
      <p:ext uri="{BB962C8B-B14F-4D97-AF65-F5344CB8AC3E}">
        <p14:creationId xmlns:p14="http://schemas.microsoft.com/office/powerpoint/2010/main" val="18768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" grpId="0" animBg="1"/>
      <p:bldP spid="5" grpId="0" animBg="1"/>
      <p:bldP spid="12" grpId="0" animBg="1"/>
      <p:bldP spid="13" grpId="0"/>
      <p:bldP spid="2" grpId="0" animBg="1"/>
      <p:bldP spid="17" grpId="0" animBg="1"/>
      <p:bldP spid="18" grpId="0" animBg="1"/>
      <p:bldP spid="19" grpId="0" animBg="1"/>
      <p:bldP spid="29" grpId="0"/>
      <p:bldP spid="30" grpId="0"/>
      <p:bldP spid="31" grpId="0"/>
      <p:bldP spid="39" grpId="0"/>
      <p:bldP spid="40" grpId="0" animBg="1"/>
      <p:bldP spid="44" grpId="0"/>
      <p:bldP spid="50" grpId="0" animBg="1"/>
      <p:bldP spid="54" grpId="0" animBg="1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700" y="426703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1" y="5990425"/>
                </a:lnTo>
              </a:path>
            </a:pathLst>
          </a:custGeom>
          <a:ln w="25400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1813" y="652271"/>
            <a:ext cx="586295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300" spc="10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sz="2300" i="1"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</a:t>
            </a:r>
            <a:r>
              <a:rPr sz="2300" spc="-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generates </a:t>
            </a:r>
            <a:r>
              <a:rPr sz="2300" spc="-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sz="2300" spc="-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sz="2300" i="1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</a:t>
            </a:r>
            <a:r>
              <a:rPr sz="23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3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300"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sz="2300" i="1" spc="-1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r>
              <a:rPr sz="2300" i="1" spc="-1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300" spc="-114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</a:t>
            </a:r>
            <a:endParaRPr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1813" y="1935479"/>
            <a:ext cx="6667500" cy="32921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979169" indent="-342900">
              <a:lnSpc>
                <a:spcPct val="996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sz="2300"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300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sz="2300" i="1" spc="-10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  <a:r>
              <a:rPr sz="2300" i="1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delegates </a:t>
            </a:r>
            <a:r>
              <a:rPr sz="2300" spc="-7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sz="23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sz="2300" i="1"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Provider(s)</a:t>
            </a:r>
            <a:endParaRPr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171450" indent="-342900">
              <a:lnSpc>
                <a:spcPct val="99600"/>
              </a:lnSpc>
              <a:spcBef>
                <a:spcPts val="1860"/>
              </a:spcBef>
              <a:buFont typeface="Arial" panose="020B0604020202020204" pitchFamily="34" charset="0"/>
              <a:buChar char="•"/>
            </a:pPr>
            <a:r>
              <a:rPr sz="2300"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sz="2300" i="1"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Provider </a:t>
            </a:r>
            <a:r>
              <a:rPr sz="2300" spc="-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300"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UserDetails</a:t>
            </a:r>
            <a:r>
              <a:rPr sz="2300" i="1" spc="-1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2300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3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UserDetailsService</a:t>
            </a:r>
            <a:r>
              <a:rPr sz="2300" i="1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300" spc="-79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</a:t>
            </a:r>
            <a:r>
              <a:rPr sz="23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23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300" spc="-1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marR="5080" indent="-342900">
              <a:lnSpc>
                <a:spcPct val="101299"/>
              </a:lnSpc>
              <a:spcBef>
                <a:spcPts val="1714"/>
              </a:spcBef>
              <a:buFont typeface="Arial" panose="020B0604020202020204" pitchFamily="34" charset="0"/>
              <a:buChar char="•"/>
            </a:pPr>
            <a:r>
              <a:rPr sz="2300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sz="2300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300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r>
              <a:rPr sz="2300" i="1" spc="-1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4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</a:t>
            </a:r>
            <a:r>
              <a:rPr sz="2300" i="1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-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300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</a:t>
            </a:r>
            <a:r>
              <a:rPr sz="2300" spc="-1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5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300" spc="-79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300" i="1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SecurityContext </a:t>
            </a:r>
            <a:r>
              <a:rPr sz="2300" spc="2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sz="23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2300" i="1" spc="1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sz="2300" i="1" spc="2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i="1" spc="3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2189" y="3123691"/>
            <a:ext cx="218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404040"/>
                </a:solidFill>
                <a:latin typeface="Verdana"/>
                <a:cs typeface="Verdana"/>
              </a:rPr>
              <a:t>Summary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2255" y="1828798"/>
            <a:ext cx="79375" cy="1252220"/>
          </a:xfrm>
          <a:custGeom>
            <a:avLst/>
            <a:gdLst/>
            <a:ahLst/>
            <a:cxnLst/>
            <a:rect l="l" t="t" r="r" b="b"/>
            <a:pathLst>
              <a:path w="79375" h="1252220">
                <a:moveTo>
                  <a:pt x="0" y="1252043"/>
                </a:moveTo>
                <a:lnTo>
                  <a:pt x="79171" y="1252043"/>
                </a:lnTo>
                <a:lnTo>
                  <a:pt x="79171" y="0"/>
                </a:lnTo>
                <a:lnTo>
                  <a:pt x="0" y="0"/>
                </a:lnTo>
                <a:lnTo>
                  <a:pt x="0" y="125204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255" y="3258097"/>
            <a:ext cx="79375" cy="1252220"/>
          </a:xfrm>
          <a:custGeom>
            <a:avLst/>
            <a:gdLst/>
            <a:ahLst/>
            <a:cxnLst/>
            <a:rect l="l" t="t" r="r" b="b"/>
            <a:pathLst>
              <a:path w="79375" h="1252220">
                <a:moveTo>
                  <a:pt x="0" y="1252043"/>
                </a:moveTo>
                <a:lnTo>
                  <a:pt x="79171" y="1252043"/>
                </a:lnTo>
                <a:lnTo>
                  <a:pt x="79171" y="0"/>
                </a:lnTo>
                <a:lnTo>
                  <a:pt x="0" y="0"/>
                </a:lnTo>
                <a:lnTo>
                  <a:pt x="0" y="125204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2255" y="4687394"/>
            <a:ext cx="79375" cy="1252220"/>
          </a:xfrm>
          <a:custGeom>
            <a:avLst/>
            <a:gdLst/>
            <a:ahLst/>
            <a:cxnLst/>
            <a:rect l="l" t="t" r="r" b="b"/>
            <a:pathLst>
              <a:path w="79375" h="1252220">
                <a:moveTo>
                  <a:pt x="0" y="1252042"/>
                </a:moveTo>
                <a:lnTo>
                  <a:pt x="79171" y="1252042"/>
                </a:lnTo>
                <a:lnTo>
                  <a:pt x="79171" y="0"/>
                </a:lnTo>
                <a:lnTo>
                  <a:pt x="0" y="0"/>
                </a:lnTo>
                <a:lnTo>
                  <a:pt x="0" y="125204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34912" y="517652"/>
            <a:ext cx="7433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404040"/>
                </a:solidFill>
              </a:rPr>
              <a:t>Spring</a:t>
            </a:r>
            <a:r>
              <a:rPr sz="3600" spc="-200" dirty="0">
                <a:solidFill>
                  <a:srgbClr val="404040"/>
                </a:solidFill>
              </a:rPr>
              <a:t> </a:t>
            </a:r>
            <a:r>
              <a:rPr sz="3600" spc="-40" dirty="0">
                <a:solidFill>
                  <a:srgbClr val="404040"/>
                </a:solidFill>
              </a:rPr>
              <a:t>Security</a:t>
            </a:r>
            <a:r>
              <a:rPr sz="3600" spc="-200" dirty="0">
                <a:solidFill>
                  <a:srgbClr val="404040"/>
                </a:solidFill>
              </a:rPr>
              <a:t> </a:t>
            </a:r>
            <a:r>
              <a:rPr sz="3600" dirty="0">
                <a:solidFill>
                  <a:srgbClr val="404040"/>
                </a:solidFill>
              </a:rPr>
              <a:t>with</a:t>
            </a:r>
            <a:r>
              <a:rPr sz="3600" spc="-190" dirty="0">
                <a:solidFill>
                  <a:srgbClr val="404040"/>
                </a:solidFill>
              </a:rPr>
              <a:t> </a:t>
            </a:r>
            <a:r>
              <a:rPr sz="3600" spc="-30" dirty="0">
                <a:solidFill>
                  <a:srgbClr val="404040"/>
                </a:solidFill>
              </a:rPr>
              <a:t>Spring</a:t>
            </a:r>
            <a:r>
              <a:rPr sz="3600" spc="-195" dirty="0">
                <a:solidFill>
                  <a:srgbClr val="404040"/>
                </a:solidFill>
              </a:rPr>
              <a:t> </a:t>
            </a:r>
            <a:r>
              <a:rPr sz="3600" spc="90" dirty="0">
                <a:solidFill>
                  <a:srgbClr val="404040"/>
                </a:solidFill>
              </a:rPr>
              <a:t>Boot</a:t>
            </a:r>
            <a:endParaRPr sz="36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" y="2060448"/>
            <a:ext cx="883919" cy="7010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91578" y="2278379"/>
            <a:ext cx="2734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Verdana"/>
                <a:cs typeface="Verdana"/>
              </a:rPr>
              <a:t>Version</a:t>
            </a:r>
            <a:r>
              <a:rPr sz="20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Verdana"/>
                <a:cs typeface="Verdana"/>
              </a:rPr>
              <a:t>management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472" y="3407664"/>
            <a:ext cx="862584" cy="8625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91578" y="3704844"/>
            <a:ext cx="5749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404040"/>
                </a:solidFill>
                <a:latin typeface="Verdana"/>
                <a:cs typeface="Verdana"/>
              </a:rPr>
              <a:t>Automatically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configures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security</a:t>
            </a:r>
            <a:r>
              <a:rPr sz="20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Verdana"/>
                <a:cs typeface="Verdana"/>
              </a:rPr>
              <a:t>filter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chain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80" y="4885944"/>
            <a:ext cx="883919" cy="76504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91578" y="5134355"/>
            <a:ext cx="8686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Handles</a:t>
            </a:r>
            <a:r>
              <a:rPr sz="20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Verdana"/>
                <a:cs typeface="Verdana"/>
              </a:rPr>
              <a:t>lot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Verdana"/>
                <a:cs typeface="Verdana"/>
              </a:rPr>
              <a:t>the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Verdana"/>
                <a:cs typeface="Verdana"/>
              </a:rPr>
              <a:t>unnecessary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Verdana"/>
                <a:cs typeface="Verdana"/>
              </a:rPr>
              <a:t>boilerplate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Verdana"/>
                <a:cs typeface="Verdana"/>
              </a:rPr>
              <a:t>code</a:t>
            </a:r>
            <a:r>
              <a:rPr sz="20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20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Verdana"/>
                <a:cs typeface="Verdana"/>
              </a:rPr>
              <a:t>configuration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06724" cy="6528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6392" y="1922779"/>
            <a:ext cx="1377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</a:rPr>
              <a:t>De</a:t>
            </a:r>
            <a:r>
              <a:rPr sz="3600" spc="-35" dirty="0">
                <a:solidFill>
                  <a:srgbClr val="FFFFFF"/>
                </a:solidFill>
              </a:rPr>
              <a:t>m</a:t>
            </a:r>
            <a:r>
              <a:rPr sz="3600" spc="114" dirty="0">
                <a:solidFill>
                  <a:srgbClr val="FFFFFF"/>
                </a:solidFill>
              </a:rPr>
              <a:t>o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226050" y="2636011"/>
            <a:ext cx="6145530" cy="13544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30" dirty="0">
                <a:latin typeface="Verdana"/>
                <a:cs typeface="Verdana"/>
              </a:rPr>
              <a:t>Configuring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Spring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Security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with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Spring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Boot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spc="5" dirty="0">
                <a:latin typeface="Verdana"/>
                <a:cs typeface="Verdana"/>
              </a:rPr>
              <a:t>Default</a:t>
            </a:r>
            <a:r>
              <a:rPr sz="2400" spc="-14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form</a:t>
            </a:r>
            <a:r>
              <a:rPr sz="2400" spc="-140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login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Spring Security?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9964" y="1071153"/>
            <a:ext cx="11119104" cy="531658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Login and Logout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Allow or Block access to URLs to logged in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Allow or Block access to URLs to logged in users and with certain roles</a:t>
            </a:r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43710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83488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76317" y="2718308"/>
            <a:ext cx="4730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202020"/>
                </a:solidFill>
              </a:rPr>
              <a:t>Basic</a:t>
            </a:r>
            <a:r>
              <a:rPr sz="3600" spc="-265" dirty="0">
                <a:solidFill>
                  <a:srgbClr val="202020"/>
                </a:solidFill>
              </a:rPr>
              <a:t> </a:t>
            </a:r>
            <a:r>
              <a:rPr sz="3600" spc="20" dirty="0">
                <a:solidFill>
                  <a:srgbClr val="202020"/>
                </a:solidFill>
              </a:rPr>
              <a:t>Authentication</a:t>
            </a:r>
            <a:endParaRPr sz="3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198CC1-979E-49EE-92D8-AB3098A35DA8}"/>
              </a:ext>
            </a:extLst>
          </p:cNvPr>
          <p:cNvCxnSpPr/>
          <p:nvPr/>
        </p:nvCxnSpPr>
        <p:spPr>
          <a:xfrm>
            <a:off x="1134319" y="3588152"/>
            <a:ext cx="10359342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4700" y="426703"/>
            <a:ext cx="0" cy="5990590"/>
          </a:xfrm>
          <a:custGeom>
            <a:avLst/>
            <a:gdLst/>
            <a:ahLst/>
            <a:cxnLst/>
            <a:rect l="l" t="t" r="r" b="b"/>
            <a:pathLst>
              <a:path h="5990590">
                <a:moveTo>
                  <a:pt x="0" y="0"/>
                </a:moveTo>
                <a:lnTo>
                  <a:pt x="1" y="5990425"/>
                </a:lnTo>
              </a:path>
            </a:pathLst>
          </a:custGeom>
          <a:ln w="25400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81813" y="560323"/>
            <a:ext cx="6122670" cy="540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Verdana"/>
                <a:cs typeface="Verdana"/>
              </a:rPr>
              <a:t>Used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with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stateless</a:t>
            </a:r>
            <a:r>
              <a:rPr sz="2400" spc="-135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clients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2400" spc="80" dirty="0">
                <a:latin typeface="Verdana"/>
                <a:cs typeface="Verdana"/>
              </a:rPr>
              <a:t>Not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secure</a:t>
            </a:r>
            <a:endParaRPr sz="2400" dirty="0">
              <a:latin typeface="Verdana"/>
              <a:cs typeface="Verdana"/>
            </a:endParaRPr>
          </a:p>
          <a:p>
            <a:pPr marL="541020" marR="60325" indent="-288925">
              <a:lnSpc>
                <a:spcPts val="2810"/>
              </a:lnSpc>
              <a:spcBef>
                <a:spcPts val="775"/>
              </a:spcBef>
              <a:buSzPct val="75000"/>
              <a:buFont typeface="Lucida Sans Unicode"/>
              <a:buChar char="-"/>
              <a:tabLst>
                <a:tab pos="541020" algn="l"/>
                <a:tab pos="541655" algn="l"/>
              </a:tabLst>
            </a:pPr>
            <a:r>
              <a:rPr sz="2400" spc="-30" dirty="0">
                <a:latin typeface="Verdana"/>
                <a:cs typeface="Verdana"/>
              </a:rPr>
              <a:t>Username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125" dirty="0">
                <a:latin typeface="Verdana"/>
                <a:cs typeface="Verdana"/>
              </a:rPr>
              <a:t>/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password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transmitted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in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plain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30" dirty="0">
                <a:latin typeface="Verdana"/>
                <a:cs typeface="Verdana"/>
              </a:rPr>
              <a:t>text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100800"/>
              </a:lnSpc>
              <a:spcBef>
                <a:spcPts val="1689"/>
              </a:spcBef>
            </a:pPr>
            <a:r>
              <a:rPr sz="2400" spc="10" dirty="0">
                <a:latin typeface="Verdana"/>
                <a:cs typeface="Verdana"/>
              </a:rPr>
              <a:t>Spring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implementation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compatible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with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R</a:t>
            </a:r>
            <a:r>
              <a:rPr sz="2400" spc="180" dirty="0">
                <a:latin typeface="Verdana"/>
                <a:cs typeface="Verdana"/>
              </a:rPr>
              <a:t>F</a:t>
            </a:r>
            <a:r>
              <a:rPr sz="2400" spc="95" dirty="0">
                <a:latin typeface="Verdana"/>
                <a:cs typeface="Verdana"/>
              </a:rPr>
              <a:t>C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140" dirty="0">
                <a:latin typeface="Verdana"/>
                <a:cs typeface="Verdana"/>
              </a:rPr>
              <a:t>194</a:t>
            </a:r>
            <a:r>
              <a:rPr sz="2400" spc="-40" dirty="0">
                <a:latin typeface="Verdana"/>
                <a:cs typeface="Verdana"/>
              </a:rPr>
              <a:t>5</a:t>
            </a:r>
            <a:r>
              <a:rPr sz="2400" spc="-229" dirty="0">
                <a:latin typeface="Verdana"/>
                <a:cs typeface="Verdana"/>
              </a:rPr>
              <a:t>,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105" dirty="0">
                <a:latin typeface="Verdana"/>
                <a:cs typeface="Verdana"/>
              </a:rPr>
              <a:t>S</a:t>
            </a:r>
            <a:r>
              <a:rPr sz="2400" spc="70" dirty="0">
                <a:latin typeface="Verdana"/>
                <a:cs typeface="Verdana"/>
              </a:rPr>
              <a:t>ec</a:t>
            </a:r>
            <a:r>
              <a:rPr sz="2400" spc="35" dirty="0">
                <a:latin typeface="Verdana"/>
                <a:cs typeface="Verdana"/>
              </a:rPr>
              <a:t>t</a:t>
            </a:r>
            <a:r>
              <a:rPr sz="2400" spc="45" dirty="0">
                <a:latin typeface="Verdana"/>
                <a:cs typeface="Verdana"/>
              </a:rPr>
              <a:t>i</a:t>
            </a:r>
            <a:r>
              <a:rPr sz="2400" spc="95" dirty="0">
                <a:latin typeface="Verdana"/>
                <a:cs typeface="Verdana"/>
              </a:rPr>
              <a:t>o</a:t>
            </a:r>
            <a:r>
              <a:rPr sz="2400" spc="-35" dirty="0">
                <a:latin typeface="Verdana"/>
                <a:cs typeface="Verdana"/>
              </a:rPr>
              <a:t>n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580" dirty="0">
                <a:latin typeface="Verdana"/>
                <a:cs typeface="Verdana"/>
              </a:rPr>
              <a:t>11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2400" spc="10" dirty="0">
                <a:latin typeface="Verdana"/>
                <a:cs typeface="Verdana"/>
              </a:rPr>
              <a:t>Credentials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transmitted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in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header</a:t>
            </a:r>
            <a:endParaRPr sz="2400" dirty="0">
              <a:latin typeface="Verdana"/>
              <a:cs typeface="Verdana"/>
            </a:endParaRPr>
          </a:p>
          <a:p>
            <a:pPr marL="541655" indent="-289560">
              <a:lnSpc>
                <a:spcPct val="100000"/>
              </a:lnSpc>
              <a:spcBef>
                <a:spcPts val="625"/>
              </a:spcBef>
              <a:buSzPct val="75000"/>
              <a:buFont typeface="Lucida Sans Unicode"/>
              <a:buChar char="-"/>
              <a:tabLst>
                <a:tab pos="541020" algn="l"/>
                <a:tab pos="541655" algn="l"/>
              </a:tabLst>
            </a:pPr>
            <a:r>
              <a:rPr sz="2400" spc="5" dirty="0">
                <a:latin typeface="Verdana"/>
                <a:cs typeface="Verdana"/>
              </a:rPr>
              <a:t>He</a:t>
            </a:r>
            <a:r>
              <a:rPr sz="2400" spc="-60" dirty="0">
                <a:latin typeface="Verdana"/>
                <a:cs typeface="Verdana"/>
              </a:rPr>
              <a:t>a</a:t>
            </a:r>
            <a:r>
              <a:rPr sz="2400" spc="85" dirty="0">
                <a:latin typeface="Verdana"/>
                <a:cs typeface="Verdana"/>
              </a:rPr>
              <a:t>d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55" dirty="0">
                <a:latin typeface="Verdana"/>
                <a:cs typeface="Verdana"/>
              </a:rPr>
              <a:t>r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50" dirty="0">
                <a:latin typeface="Verdana"/>
                <a:cs typeface="Verdana"/>
              </a:rPr>
              <a:t>n</a:t>
            </a:r>
            <a:r>
              <a:rPr sz="2400" spc="-60" dirty="0">
                <a:latin typeface="Verdana"/>
                <a:cs typeface="Verdana"/>
              </a:rPr>
              <a:t>a</a:t>
            </a:r>
            <a:r>
              <a:rPr sz="2400" spc="-50" dirty="0">
                <a:latin typeface="Verdana"/>
                <a:cs typeface="Verdana"/>
              </a:rPr>
              <a:t>m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480" dirty="0">
                <a:latin typeface="Verdana"/>
                <a:cs typeface="Verdana"/>
              </a:rPr>
              <a:t>: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229" dirty="0">
                <a:latin typeface="Verdana"/>
                <a:cs typeface="Verdana"/>
              </a:rPr>
              <a:t>A</a:t>
            </a:r>
            <a:r>
              <a:rPr sz="2400" spc="-50" dirty="0">
                <a:latin typeface="Verdana"/>
                <a:cs typeface="Verdana"/>
              </a:rPr>
              <a:t>u</a:t>
            </a:r>
            <a:r>
              <a:rPr sz="2400" spc="25" dirty="0">
                <a:latin typeface="Verdana"/>
                <a:cs typeface="Verdana"/>
              </a:rPr>
              <a:t>t</a:t>
            </a:r>
            <a:r>
              <a:rPr sz="2400" spc="-50" dirty="0">
                <a:latin typeface="Verdana"/>
                <a:cs typeface="Verdana"/>
              </a:rPr>
              <a:t>h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50" dirty="0">
                <a:latin typeface="Verdana"/>
                <a:cs typeface="Verdana"/>
              </a:rPr>
              <a:t>n</a:t>
            </a:r>
            <a:r>
              <a:rPr sz="2400" spc="25" dirty="0">
                <a:latin typeface="Verdana"/>
                <a:cs typeface="Verdana"/>
              </a:rPr>
              <a:t>t</a:t>
            </a:r>
            <a:r>
              <a:rPr sz="2400" spc="-40" dirty="0">
                <a:latin typeface="Verdana"/>
                <a:cs typeface="Verdana"/>
              </a:rPr>
              <a:t>i</a:t>
            </a:r>
            <a:r>
              <a:rPr sz="2400" spc="125" dirty="0">
                <a:latin typeface="Verdana"/>
                <a:cs typeface="Verdana"/>
              </a:rPr>
              <a:t>c</a:t>
            </a:r>
            <a:r>
              <a:rPr sz="2400" spc="-70" dirty="0">
                <a:latin typeface="Verdana"/>
                <a:cs typeface="Verdana"/>
              </a:rPr>
              <a:t>a</a:t>
            </a:r>
            <a:r>
              <a:rPr sz="2400" spc="25" dirty="0">
                <a:latin typeface="Verdana"/>
                <a:cs typeface="Verdana"/>
              </a:rPr>
              <a:t>t</a:t>
            </a:r>
            <a:r>
              <a:rPr sz="2400" spc="-40" dirty="0">
                <a:latin typeface="Verdana"/>
                <a:cs typeface="Verdana"/>
              </a:rPr>
              <a:t>i</a:t>
            </a:r>
            <a:r>
              <a:rPr sz="2400" spc="85" dirty="0">
                <a:latin typeface="Verdana"/>
                <a:cs typeface="Verdana"/>
              </a:rPr>
              <a:t>o</a:t>
            </a:r>
            <a:r>
              <a:rPr sz="2400" spc="-45" dirty="0">
                <a:latin typeface="Verdana"/>
                <a:cs typeface="Verdana"/>
              </a:rPr>
              <a:t>n</a:t>
            </a:r>
            <a:endParaRPr sz="2400" dirty="0">
              <a:latin typeface="Verdana"/>
              <a:cs typeface="Verdana"/>
            </a:endParaRPr>
          </a:p>
          <a:p>
            <a:pPr marL="541020" marR="1174750" indent="-288925">
              <a:lnSpc>
                <a:spcPct val="100000"/>
              </a:lnSpc>
              <a:spcBef>
                <a:spcPts val="525"/>
              </a:spcBef>
              <a:buSzPct val="75000"/>
              <a:buFont typeface="Lucida Sans Unicode"/>
              <a:buChar char="-"/>
              <a:tabLst>
                <a:tab pos="541020" algn="l"/>
                <a:tab pos="541655" algn="l"/>
              </a:tabLst>
            </a:pPr>
            <a:r>
              <a:rPr sz="2400" spc="20" dirty="0">
                <a:latin typeface="Verdana"/>
                <a:cs typeface="Verdana"/>
              </a:rPr>
              <a:t>H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60" dirty="0">
                <a:latin typeface="Verdana"/>
                <a:cs typeface="Verdana"/>
              </a:rPr>
              <a:t>a</a:t>
            </a:r>
            <a:r>
              <a:rPr sz="2400" spc="85" dirty="0">
                <a:latin typeface="Verdana"/>
                <a:cs typeface="Verdana"/>
              </a:rPr>
              <a:t>d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55" dirty="0">
                <a:latin typeface="Verdana"/>
                <a:cs typeface="Verdana"/>
              </a:rPr>
              <a:t>r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75" dirty="0">
                <a:latin typeface="Verdana"/>
                <a:cs typeface="Verdana"/>
              </a:rPr>
              <a:t>v</a:t>
            </a:r>
            <a:r>
              <a:rPr sz="2400" spc="-60" dirty="0">
                <a:latin typeface="Verdana"/>
                <a:cs typeface="Verdana"/>
              </a:rPr>
              <a:t>a</a:t>
            </a:r>
            <a:r>
              <a:rPr sz="2400" spc="-40" dirty="0">
                <a:latin typeface="Verdana"/>
                <a:cs typeface="Verdana"/>
              </a:rPr>
              <a:t>l</a:t>
            </a:r>
            <a:r>
              <a:rPr sz="2400" spc="-50" dirty="0">
                <a:latin typeface="Verdana"/>
                <a:cs typeface="Verdana"/>
              </a:rPr>
              <a:t>u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480" dirty="0">
                <a:latin typeface="Verdana"/>
                <a:cs typeface="Verdana"/>
              </a:rPr>
              <a:t>: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B</a:t>
            </a:r>
            <a:r>
              <a:rPr sz="2400" spc="-60" dirty="0">
                <a:latin typeface="Verdana"/>
                <a:cs typeface="Verdana"/>
              </a:rPr>
              <a:t>as</a:t>
            </a:r>
            <a:r>
              <a:rPr sz="2400" spc="-40" dirty="0">
                <a:latin typeface="Verdana"/>
                <a:cs typeface="Verdana"/>
              </a:rPr>
              <a:t>i</a:t>
            </a:r>
            <a:r>
              <a:rPr sz="2400" spc="120" dirty="0">
                <a:latin typeface="Verdana"/>
                <a:cs typeface="Verdana"/>
              </a:rPr>
              <a:t>c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90" dirty="0">
                <a:latin typeface="Verdana"/>
                <a:cs typeface="Verdana"/>
              </a:rPr>
              <a:t>+  </a:t>
            </a:r>
            <a:r>
              <a:rPr sz="2400" spc="15" dirty="0">
                <a:latin typeface="Verdana"/>
                <a:cs typeface="Verdana"/>
              </a:rPr>
              <a:t>B</a:t>
            </a:r>
            <a:r>
              <a:rPr sz="2400" spc="10" dirty="0">
                <a:latin typeface="Verdana"/>
                <a:cs typeface="Verdana"/>
              </a:rPr>
              <a:t>a</a:t>
            </a:r>
            <a:r>
              <a:rPr sz="2400" spc="-15" dirty="0">
                <a:latin typeface="Verdana"/>
                <a:cs typeface="Verdana"/>
              </a:rPr>
              <a:t>se</a:t>
            </a:r>
            <a:r>
              <a:rPr sz="2400" spc="-20" dirty="0">
                <a:latin typeface="Verdana"/>
                <a:cs typeface="Verdana"/>
              </a:rPr>
              <a:t>6</a:t>
            </a:r>
            <a:r>
              <a:rPr sz="2400" spc="80" dirty="0">
                <a:latin typeface="Verdana"/>
                <a:cs typeface="Verdana"/>
              </a:rPr>
              <a:t>4</a:t>
            </a:r>
            <a:r>
              <a:rPr sz="2400" spc="-60" dirty="0">
                <a:latin typeface="Verdana"/>
                <a:cs typeface="Verdana"/>
              </a:rPr>
              <a:t>(u</a:t>
            </a:r>
            <a:r>
              <a:rPr sz="2400" spc="-45" dirty="0">
                <a:latin typeface="Verdana"/>
                <a:cs typeface="Verdana"/>
              </a:rPr>
              <a:t>s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55" dirty="0">
                <a:latin typeface="Verdana"/>
                <a:cs typeface="Verdana"/>
              </a:rPr>
              <a:t>r</a:t>
            </a:r>
            <a:r>
              <a:rPr sz="2400" spc="-50" dirty="0">
                <a:latin typeface="Verdana"/>
                <a:cs typeface="Verdana"/>
              </a:rPr>
              <a:t>na</a:t>
            </a:r>
            <a:r>
              <a:rPr sz="2400" spc="-60" dirty="0">
                <a:latin typeface="Verdana"/>
                <a:cs typeface="Verdana"/>
              </a:rPr>
              <a:t>m</a:t>
            </a:r>
            <a:r>
              <a:rPr sz="2400" spc="-10" dirty="0">
                <a:latin typeface="Verdana"/>
                <a:cs typeface="Verdana"/>
              </a:rPr>
              <a:t>e</a:t>
            </a:r>
            <a:r>
              <a:rPr sz="2400" spc="-480" dirty="0">
                <a:latin typeface="Verdana"/>
                <a:cs typeface="Verdana"/>
              </a:rPr>
              <a:t>:</a:t>
            </a:r>
            <a:r>
              <a:rPr sz="2400" spc="85" dirty="0">
                <a:latin typeface="Verdana"/>
                <a:cs typeface="Verdana"/>
              </a:rPr>
              <a:t>p</a:t>
            </a:r>
            <a:r>
              <a:rPr sz="2400" spc="-65" dirty="0">
                <a:latin typeface="Verdana"/>
                <a:cs typeface="Verdana"/>
              </a:rPr>
              <a:t>a</a:t>
            </a:r>
            <a:r>
              <a:rPr sz="2400" spc="-75" dirty="0">
                <a:latin typeface="Verdana"/>
                <a:cs typeface="Verdana"/>
              </a:rPr>
              <a:t>s</a:t>
            </a:r>
            <a:r>
              <a:rPr sz="2400" spc="-95" dirty="0">
                <a:latin typeface="Verdana"/>
                <a:cs typeface="Verdana"/>
              </a:rPr>
              <a:t>s</a:t>
            </a:r>
            <a:r>
              <a:rPr sz="2400" spc="35" dirty="0">
                <a:latin typeface="Verdana"/>
                <a:cs typeface="Verdana"/>
              </a:rPr>
              <a:t>w</a:t>
            </a:r>
            <a:r>
              <a:rPr sz="2400" spc="85" dirty="0">
                <a:latin typeface="Verdana"/>
                <a:cs typeface="Verdana"/>
              </a:rPr>
              <a:t>o</a:t>
            </a:r>
            <a:r>
              <a:rPr sz="2400" spc="-105" dirty="0">
                <a:latin typeface="Verdana"/>
                <a:cs typeface="Verdana"/>
              </a:rPr>
              <a:t>r</a:t>
            </a:r>
            <a:r>
              <a:rPr sz="2400" spc="90" dirty="0">
                <a:latin typeface="Verdana"/>
                <a:cs typeface="Verdana"/>
              </a:rPr>
              <a:t>d</a:t>
            </a:r>
            <a:r>
              <a:rPr sz="2400" spc="-50" dirty="0">
                <a:latin typeface="Verdana"/>
                <a:cs typeface="Verdana"/>
              </a:rPr>
              <a:t>)</a:t>
            </a:r>
            <a:endParaRPr sz="2400" dirty="0">
              <a:latin typeface="Verdana"/>
              <a:cs typeface="Verdana"/>
            </a:endParaRPr>
          </a:p>
          <a:p>
            <a:pPr marL="541020" marR="1884680" indent="-288925">
              <a:lnSpc>
                <a:spcPct val="100800"/>
              </a:lnSpc>
              <a:spcBef>
                <a:spcPts val="605"/>
              </a:spcBef>
              <a:buSzPct val="75000"/>
              <a:buFont typeface="Lucida Sans Unicode"/>
              <a:buChar char="-"/>
              <a:tabLst>
                <a:tab pos="541020" algn="l"/>
                <a:tab pos="541655" algn="l"/>
              </a:tabLst>
            </a:pPr>
            <a:r>
              <a:rPr sz="2400" spc="-125" dirty="0">
                <a:latin typeface="Verdana"/>
                <a:cs typeface="Verdana"/>
              </a:rPr>
              <a:t>E</a:t>
            </a:r>
            <a:r>
              <a:rPr sz="2400" spc="-80" dirty="0">
                <a:latin typeface="Verdana"/>
                <a:cs typeface="Verdana"/>
              </a:rPr>
              <a:t>.</a:t>
            </a:r>
            <a:r>
              <a:rPr sz="2400" spc="90" dirty="0">
                <a:latin typeface="Verdana"/>
                <a:cs typeface="Verdana"/>
              </a:rPr>
              <a:t>g</a:t>
            </a:r>
            <a:r>
              <a:rPr sz="2400" spc="-285" dirty="0">
                <a:latin typeface="Verdana"/>
                <a:cs typeface="Verdana"/>
              </a:rPr>
              <a:t>.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235" dirty="0">
                <a:latin typeface="Verdana"/>
                <a:cs typeface="Verdana"/>
              </a:rPr>
              <a:t>A</a:t>
            </a:r>
            <a:r>
              <a:rPr sz="2400" spc="-50" dirty="0">
                <a:latin typeface="Verdana"/>
                <a:cs typeface="Verdana"/>
              </a:rPr>
              <a:t>u</a:t>
            </a:r>
            <a:r>
              <a:rPr sz="2400" spc="-10" dirty="0">
                <a:latin typeface="Verdana"/>
                <a:cs typeface="Verdana"/>
              </a:rPr>
              <a:t>t</a:t>
            </a:r>
            <a:r>
              <a:rPr sz="2400" spc="-20" dirty="0">
                <a:latin typeface="Verdana"/>
                <a:cs typeface="Verdana"/>
              </a:rPr>
              <a:t>h</a:t>
            </a:r>
            <a:r>
              <a:rPr sz="2400" spc="85" dirty="0">
                <a:latin typeface="Verdana"/>
                <a:cs typeface="Verdana"/>
              </a:rPr>
              <a:t>o</a:t>
            </a:r>
            <a:r>
              <a:rPr sz="2400" spc="-55" dirty="0">
                <a:latin typeface="Verdana"/>
                <a:cs typeface="Verdana"/>
              </a:rPr>
              <a:t>r</a:t>
            </a:r>
            <a:r>
              <a:rPr sz="2400" spc="-40" dirty="0">
                <a:latin typeface="Verdana"/>
                <a:cs typeface="Verdana"/>
              </a:rPr>
              <a:t>i</a:t>
            </a:r>
            <a:r>
              <a:rPr sz="2400" spc="70" dirty="0">
                <a:latin typeface="Verdana"/>
                <a:cs typeface="Verdana"/>
              </a:rPr>
              <a:t>z</a:t>
            </a:r>
            <a:r>
              <a:rPr sz="2400" spc="-70" dirty="0">
                <a:latin typeface="Verdana"/>
                <a:cs typeface="Verdana"/>
              </a:rPr>
              <a:t>a</a:t>
            </a:r>
            <a:r>
              <a:rPr sz="2400" spc="-5" dirty="0">
                <a:latin typeface="Verdana"/>
                <a:cs typeface="Verdana"/>
              </a:rPr>
              <a:t>t</a:t>
            </a:r>
            <a:r>
              <a:rPr sz="2400" spc="-15" dirty="0">
                <a:latin typeface="Verdana"/>
                <a:cs typeface="Verdana"/>
              </a:rPr>
              <a:t>i</a:t>
            </a:r>
            <a:r>
              <a:rPr sz="2400" spc="85" dirty="0">
                <a:latin typeface="Verdana"/>
                <a:cs typeface="Verdana"/>
              </a:rPr>
              <a:t>o</a:t>
            </a:r>
            <a:r>
              <a:rPr sz="2400" spc="-50" dirty="0">
                <a:latin typeface="Verdana"/>
                <a:cs typeface="Verdana"/>
              </a:rPr>
              <a:t>n</a:t>
            </a:r>
            <a:r>
              <a:rPr sz="2400" spc="-480" dirty="0">
                <a:latin typeface="Verdana"/>
                <a:cs typeface="Verdana"/>
              </a:rPr>
              <a:t>: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B</a:t>
            </a:r>
            <a:r>
              <a:rPr sz="2400" spc="10" dirty="0">
                <a:latin typeface="Verdana"/>
                <a:cs typeface="Verdana"/>
              </a:rPr>
              <a:t>a</a:t>
            </a:r>
            <a:r>
              <a:rPr sz="2400" spc="-55" dirty="0">
                <a:latin typeface="Verdana"/>
                <a:cs typeface="Verdana"/>
              </a:rPr>
              <a:t>s</a:t>
            </a:r>
            <a:r>
              <a:rPr sz="2400" spc="-40" dirty="0">
                <a:latin typeface="Verdana"/>
                <a:cs typeface="Verdana"/>
              </a:rPr>
              <a:t>i</a:t>
            </a:r>
            <a:r>
              <a:rPr sz="2400" spc="90" dirty="0">
                <a:latin typeface="Verdana"/>
                <a:cs typeface="Verdana"/>
              </a:rPr>
              <a:t>c  </a:t>
            </a:r>
            <a:r>
              <a:rPr sz="2400" spc="25" dirty="0">
                <a:latin typeface="Verdana"/>
                <a:cs typeface="Verdana"/>
              </a:rPr>
              <a:t>Ym9iOnBhc3N3b3Jk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1597152"/>
            <a:ext cx="3069336" cy="36484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846" y="517652"/>
            <a:ext cx="3388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404040"/>
                </a:solidFill>
              </a:rPr>
              <a:t>Security</a:t>
            </a:r>
            <a:r>
              <a:rPr sz="3600" spc="-265" dirty="0">
                <a:solidFill>
                  <a:srgbClr val="404040"/>
                </a:solidFill>
              </a:rPr>
              <a:t> </a:t>
            </a:r>
            <a:r>
              <a:rPr sz="3600" spc="-25" dirty="0">
                <a:solidFill>
                  <a:srgbClr val="404040"/>
                </a:solidFill>
              </a:rPr>
              <a:t>Filters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414016" y="3745991"/>
            <a:ext cx="5066665" cy="3263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UsernamePasswordAuthenticationFilter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4640" y="4422647"/>
            <a:ext cx="4347845" cy="3263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RememberMeAuthenticationFilter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08375" y="1646496"/>
            <a:ext cx="5063490" cy="2699385"/>
            <a:chOff x="6508375" y="1646496"/>
            <a:chExt cx="5063490" cy="2699385"/>
          </a:xfrm>
        </p:grpSpPr>
        <p:sp>
          <p:nvSpPr>
            <p:cNvPr id="6" name="object 6"/>
            <p:cNvSpPr/>
            <p:nvPr/>
          </p:nvSpPr>
          <p:spPr>
            <a:xfrm>
              <a:off x="8432701" y="1659196"/>
              <a:ext cx="3126105" cy="2673985"/>
            </a:xfrm>
            <a:custGeom>
              <a:avLst/>
              <a:gdLst/>
              <a:ahLst/>
              <a:cxnLst/>
              <a:rect l="l" t="t" r="r" b="b"/>
              <a:pathLst>
                <a:path w="3126104" h="2673985">
                  <a:moveTo>
                    <a:pt x="0" y="0"/>
                  </a:moveTo>
                  <a:lnTo>
                    <a:pt x="3125892" y="0"/>
                  </a:lnTo>
                  <a:lnTo>
                    <a:pt x="3125892" y="2673927"/>
                  </a:lnTo>
                  <a:lnTo>
                    <a:pt x="0" y="267392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62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08375" y="2445621"/>
              <a:ext cx="2133600" cy="476250"/>
            </a:xfrm>
            <a:custGeom>
              <a:avLst/>
              <a:gdLst/>
              <a:ahLst/>
              <a:cxnLst/>
              <a:rect l="l" t="t" r="r" b="b"/>
              <a:pathLst>
                <a:path w="2133600" h="476250">
                  <a:moveTo>
                    <a:pt x="1657350" y="0"/>
                  </a:moveTo>
                  <a:lnTo>
                    <a:pt x="1657348" y="476250"/>
                  </a:lnTo>
                  <a:lnTo>
                    <a:pt x="1974851" y="317500"/>
                  </a:lnTo>
                  <a:lnTo>
                    <a:pt x="1736725" y="317500"/>
                  </a:lnTo>
                  <a:lnTo>
                    <a:pt x="1736725" y="158750"/>
                  </a:lnTo>
                  <a:lnTo>
                    <a:pt x="1974848" y="158750"/>
                  </a:lnTo>
                  <a:lnTo>
                    <a:pt x="1657350" y="0"/>
                  </a:lnTo>
                  <a:close/>
                </a:path>
                <a:path w="2133600" h="476250">
                  <a:moveTo>
                    <a:pt x="1657349" y="158750"/>
                  </a:moveTo>
                  <a:lnTo>
                    <a:pt x="0" y="158750"/>
                  </a:lnTo>
                  <a:lnTo>
                    <a:pt x="0" y="317500"/>
                  </a:lnTo>
                  <a:lnTo>
                    <a:pt x="1657349" y="317500"/>
                  </a:lnTo>
                  <a:lnTo>
                    <a:pt x="1657349" y="158750"/>
                  </a:lnTo>
                  <a:close/>
                </a:path>
                <a:path w="2133600" h="476250">
                  <a:moveTo>
                    <a:pt x="1974848" y="158750"/>
                  </a:moveTo>
                  <a:lnTo>
                    <a:pt x="1736725" y="158750"/>
                  </a:lnTo>
                  <a:lnTo>
                    <a:pt x="1736725" y="317500"/>
                  </a:lnTo>
                  <a:lnTo>
                    <a:pt x="1974851" y="317500"/>
                  </a:lnTo>
                  <a:lnTo>
                    <a:pt x="2133600" y="238126"/>
                  </a:lnTo>
                  <a:lnTo>
                    <a:pt x="1974848" y="1587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41975" y="2305913"/>
              <a:ext cx="2703195" cy="1838325"/>
            </a:xfrm>
            <a:custGeom>
              <a:avLst/>
              <a:gdLst/>
              <a:ahLst/>
              <a:cxnLst/>
              <a:rect l="l" t="t" r="r" b="b"/>
              <a:pathLst>
                <a:path w="2703195" h="1838325">
                  <a:moveTo>
                    <a:pt x="2396559" y="0"/>
                  </a:moveTo>
                  <a:lnTo>
                    <a:pt x="306301" y="0"/>
                  </a:lnTo>
                  <a:lnTo>
                    <a:pt x="256617" y="4008"/>
                  </a:lnTo>
                  <a:lnTo>
                    <a:pt x="209486" y="15615"/>
                  </a:lnTo>
                  <a:lnTo>
                    <a:pt x="165538" y="34188"/>
                  </a:lnTo>
                  <a:lnTo>
                    <a:pt x="125403" y="59098"/>
                  </a:lnTo>
                  <a:lnTo>
                    <a:pt x="89713" y="89713"/>
                  </a:lnTo>
                  <a:lnTo>
                    <a:pt x="59098" y="125403"/>
                  </a:lnTo>
                  <a:lnTo>
                    <a:pt x="34188" y="165538"/>
                  </a:lnTo>
                  <a:lnTo>
                    <a:pt x="15615" y="209486"/>
                  </a:lnTo>
                  <a:lnTo>
                    <a:pt x="4008" y="256617"/>
                  </a:lnTo>
                  <a:lnTo>
                    <a:pt x="0" y="306301"/>
                  </a:lnTo>
                  <a:lnTo>
                    <a:pt x="0" y="1531463"/>
                  </a:lnTo>
                  <a:lnTo>
                    <a:pt x="4008" y="1581147"/>
                  </a:lnTo>
                  <a:lnTo>
                    <a:pt x="15615" y="1628278"/>
                  </a:lnTo>
                  <a:lnTo>
                    <a:pt x="34188" y="1672226"/>
                  </a:lnTo>
                  <a:lnTo>
                    <a:pt x="59098" y="1712360"/>
                  </a:lnTo>
                  <a:lnTo>
                    <a:pt x="89713" y="1748050"/>
                  </a:lnTo>
                  <a:lnTo>
                    <a:pt x="125403" y="1778665"/>
                  </a:lnTo>
                  <a:lnTo>
                    <a:pt x="165538" y="1803575"/>
                  </a:lnTo>
                  <a:lnTo>
                    <a:pt x="209486" y="1822148"/>
                  </a:lnTo>
                  <a:lnTo>
                    <a:pt x="256617" y="1833754"/>
                  </a:lnTo>
                  <a:lnTo>
                    <a:pt x="306301" y="1837763"/>
                  </a:lnTo>
                  <a:lnTo>
                    <a:pt x="2396559" y="1837763"/>
                  </a:lnTo>
                  <a:lnTo>
                    <a:pt x="2446243" y="1833754"/>
                  </a:lnTo>
                  <a:lnTo>
                    <a:pt x="2493374" y="1822148"/>
                  </a:lnTo>
                  <a:lnTo>
                    <a:pt x="2537322" y="1803575"/>
                  </a:lnTo>
                  <a:lnTo>
                    <a:pt x="2577457" y="1778665"/>
                  </a:lnTo>
                  <a:lnTo>
                    <a:pt x="2613147" y="1748050"/>
                  </a:lnTo>
                  <a:lnTo>
                    <a:pt x="2643762" y="1712360"/>
                  </a:lnTo>
                  <a:lnTo>
                    <a:pt x="2668672" y="1672226"/>
                  </a:lnTo>
                  <a:lnTo>
                    <a:pt x="2687245" y="1628278"/>
                  </a:lnTo>
                  <a:lnTo>
                    <a:pt x="2698852" y="1581147"/>
                  </a:lnTo>
                  <a:lnTo>
                    <a:pt x="2702860" y="1531463"/>
                  </a:lnTo>
                  <a:lnTo>
                    <a:pt x="2702860" y="306301"/>
                  </a:lnTo>
                  <a:lnTo>
                    <a:pt x="2698852" y="256617"/>
                  </a:lnTo>
                  <a:lnTo>
                    <a:pt x="2687245" y="209486"/>
                  </a:lnTo>
                  <a:lnTo>
                    <a:pt x="2668672" y="165538"/>
                  </a:lnTo>
                  <a:lnTo>
                    <a:pt x="2643762" y="125403"/>
                  </a:lnTo>
                  <a:lnTo>
                    <a:pt x="2613147" y="89713"/>
                  </a:lnTo>
                  <a:lnTo>
                    <a:pt x="2577457" y="59098"/>
                  </a:lnTo>
                  <a:lnTo>
                    <a:pt x="2537322" y="34188"/>
                  </a:lnTo>
                  <a:lnTo>
                    <a:pt x="2493374" y="15615"/>
                  </a:lnTo>
                  <a:lnTo>
                    <a:pt x="2446243" y="4008"/>
                  </a:lnTo>
                  <a:lnTo>
                    <a:pt x="2396559" y="0"/>
                  </a:lnTo>
                  <a:close/>
                </a:path>
              </a:pathLst>
            </a:custGeom>
            <a:solidFill>
              <a:srgbClr val="F0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96632" y="3564125"/>
              <a:ext cx="2115820" cy="476250"/>
            </a:xfrm>
            <a:custGeom>
              <a:avLst/>
              <a:gdLst/>
              <a:ahLst/>
              <a:cxnLst/>
              <a:rect l="l" t="t" r="r" b="b"/>
              <a:pathLst>
                <a:path w="2115820" h="476250">
                  <a:moveTo>
                    <a:pt x="1639423" y="0"/>
                  </a:moveTo>
                  <a:lnTo>
                    <a:pt x="1639423" y="476250"/>
                  </a:lnTo>
                  <a:lnTo>
                    <a:pt x="1956923" y="317500"/>
                  </a:lnTo>
                  <a:lnTo>
                    <a:pt x="1718798" y="317500"/>
                  </a:lnTo>
                  <a:lnTo>
                    <a:pt x="1718798" y="158750"/>
                  </a:lnTo>
                  <a:lnTo>
                    <a:pt x="1956923" y="158750"/>
                  </a:lnTo>
                  <a:lnTo>
                    <a:pt x="1639423" y="0"/>
                  </a:lnTo>
                  <a:close/>
                </a:path>
                <a:path w="2115820" h="476250">
                  <a:moveTo>
                    <a:pt x="1639423" y="158750"/>
                  </a:moveTo>
                  <a:lnTo>
                    <a:pt x="0" y="158750"/>
                  </a:lnTo>
                  <a:lnTo>
                    <a:pt x="0" y="317500"/>
                  </a:lnTo>
                  <a:lnTo>
                    <a:pt x="1639423" y="317500"/>
                  </a:lnTo>
                  <a:lnTo>
                    <a:pt x="1639423" y="158750"/>
                  </a:lnTo>
                  <a:close/>
                </a:path>
                <a:path w="2115820" h="476250">
                  <a:moveTo>
                    <a:pt x="1956923" y="158750"/>
                  </a:moveTo>
                  <a:lnTo>
                    <a:pt x="1718798" y="158750"/>
                  </a:lnTo>
                  <a:lnTo>
                    <a:pt x="1718798" y="317500"/>
                  </a:lnTo>
                  <a:lnTo>
                    <a:pt x="1956923" y="317500"/>
                  </a:lnTo>
                  <a:lnTo>
                    <a:pt x="2115673" y="238125"/>
                  </a:lnTo>
                  <a:lnTo>
                    <a:pt x="1956923" y="1587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12305" y="3503241"/>
              <a:ext cx="2367280" cy="461009"/>
            </a:xfrm>
            <a:custGeom>
              <a:avLst/>
              <a:gdLst/>
              <a:ahLst/>
              <a:cxnLst/>
              <a:rect l="l" t="t" r="r" b="b"/>
              <a:pathLst>
                <a:path w="2367279" h="461010">
                  <a:moveTo>
                    <a:pt x="2289845" y="0"/>
                  </a:moveTo>
                  <a:lnTo>
                    <a:pt x="76837" y="0"/>
                  </a:lnTo>
                  <a:lnTo>
                    <a:pt x="46929" y="6038"/>
                  </a:lnTo>
                  <a:lnTo>
                    <a:pt x="22505" y="22505"/>
                  </a:lnTo>
                  <a:lnTo>
                    <a:pt x="6038" y="46929"/>
                  </a:lnTo>
                  <a:lnTo>
                    <a:pt x="0" y="76837"/>
                  </a:lnTo>
                  <a:lnTo>
                    <a:pt x="0" y="384172"/>
                  </a:lnTo>
                  <a:lnTo>
                    <a:pt x="6038" y="414080"/>
                  </a:lnTo>
                  <a:lnTo>
                    <a:pt x="22505" y="438504"/>
                  </a:lnTo>
                  <a:lnTo>
                    <a:pt x="46929" y="454971"/>
                  </a:lnTo>
                  <a:lnTo>
                    <a:pt x="76837" y="461010"/>
                  </a:lnTo>
                  <a:lnTo>
                    <a:pt x="2289845" y="461010"/>
                  </a:lnTo>
                  <a:lnTo>
                    <a:pt x="2319754" y="454971"/>
                  </a:lnTo>
                  <a:lnTo>
                    <a:pt x="2344177" y="438504"/>
                  </a:lnTo>
                  <a:lnTo>
                    <a:pt x="2360644" y="414080"/>
                  </a:lnTo>
                  <a:lnTo>
                    <a:pt x="2366683" y="384172"/>
                  </a:lnTo>
                  <a:lnTo>
                    <a:pt x="2366683" y="76837"/>
                  </a:lnTo>
                  <a:lnTo>
                    <a:pt x="2360644" y="46929"/>
                  </a:lnTo>
                  <a:lnTo>
                    <a:pt x="2344177" y="22505"/>
                  </a:lnTo>
                  <a:lnTo>
                    <a:pt x="2319754" y="6038"/>
                  </a:lnTo>
                  <a:lnTo>
                    <a:pt x="2289845" y="0"/>
                  </a:lnTo>
                  <a:close/>
                </a:path>
              </a:pathLst>
            </a:custGeom>
            <a:solidFill>
              <a:srgbClr val="9BC8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12952" y="3046476"/>
            <a:ext cx="2160270" cy="83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Security</a:t>
            </a:r>
            <a:r>
              <a:rPr sz="20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endParaRPr sz="2000">
              <a:latin typeface="Verdana"/>
              <a:cs typeface="Verdana"/>
            </a:endParaRPr>
          </a:p>
          <a:p>
            <a:pPr marL="132715">
              <a:lnSpc>
                <a:spcPct val="100000"/>
              </a:lnSpc>
              <a:spcBef>
                <a:spcPts val="1605"/>
              </a:spcBef>
            </a:pP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7427" y="4966797"/>
            <a:ext cx="5499735" cy="62738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9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0"/>
              </a:spcBef>
            </a:pP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AnonymousAuthenticationFilter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7427" y="5642726"/>
            <a:ext cx="5499735" cy="62738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ExceptionTranslationFilter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7427" y="4273448"/>
            <a:ext cx="5499735" cy="62738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147955" rIns="0" bIns="0" rtlCol="0">
            <a:spAutoFit/>
          </a:bodyPr>
          <a:lstStyle/>
          <a:p>
            <a:pPr marL="575310">
              <a:lnSpc>
                <a:spcPct val="100000"/>
              </a:lnSpc>
              <a:spcBef>
                <a:spcPts val="1165"/>
              </a:spcBef>
            </a:pP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RememberMeAuthenticationFilter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56028" y="1808988"/>
            <a:ext cx="2947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404040"/>
                </a:solidFill>
                <a:latin typeface="Verdana"/>
                <a:cs typeface="Verdana"/>
              </a:rPr>
              <a:t>SecurityContextHolder</a:t>
            </a:r>
            <a:endParaRPr sz="2000">
              <a:latin typeface="Verdana"/>
              <a:cs typeface="Verdana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197427" y="1623533"/>
          <a:ext cx="5499100" cy="2604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4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2000" spc="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ChannelProcssingFilter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149225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9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SecurityContextPersistenceFilter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17716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000" spc="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ConcurrentSessionFilter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142875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2000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BasicAuthenticationFilter</a:t>
                      </a:r>
                      <a:endParaRPr sz="2000">
                        <a:latin typeface="Verdana"/>
                        <a:cs typeface="Verdana"/>
                      </a:endParaRPr>
                    </a:p>
                  </a:txBody>
                  <a:tcPr marL="0" marR="0" marT="175895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2A9F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26392" y="1922779"/>
            <a:ext cx="1377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3600" spc="-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600" spc="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6050" y="3114547"/>
            <a:ext cx="481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Verdana"/>
                <a:cs typeface="Verdana"/>
              </a:rPr>
              <a:t>Configure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Basic</a:t>
            </a:r>
            <a:r>
              <a:rPr sz="2400" spc="-125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Authentication</a:t>
            </a:r>
            <a:endParaRPr sz="2400" dirty="0">
              <a:latin typeface="Verdana"/>
              <a:cs typeface="Verdan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67DBF3-3F16-49F1-8138-3DE642B05E66}"/>
              </a:ext>
            </a:extLst>
          </p:cNvPr>
          <p:cNvCxnSpPr/>
          <p:nvPr/>
        </p:nvCxnSpPr>
        <p:spPr>
          <a:xfrm>
            <a:off x="1134319" y="3588152"/>
            <a:ext cx="10359342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74372"/>
            <a:ext cx="4636008" cy="68580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 rot="10800000" flipH="1" flipV="1">
            <a:off x="4757195" y="1273810"/>
            <a:ext cx="3796496" cy="381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>
                <a:solidFill>
                  <a:schemeClr val="tx1"/>
                </a:solidFill>
              </a:rPr>
              <a:t>Authentication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66078" y="1709420"/>
            <a:ext cx="5202555" cy="17875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700"/>
              </a:spcBef>
              <a:buSzPct val="75000"/>
              <a:buChar char="-"/>
              <a:tabLst>
                <a:tab pos="300990" algn="l"/>
                <a:tab pos="301625" algn="l"/>
              </a:tabLst>
            </a:pPr>
            <a:r>
              <a:rPr sz="2400" spc="-5" dirty="0">
                <a:latin typeface="Verdana"/>
                <a:cs typeface="Verdana"/>
              </a:rPr>
              <a:t>Filters</a:t>
            </a:r>
            <a:endParaRPr sz="2400" dirty="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600"/>
              </a:spcBef>
              <a:buSzPct val="75000"/>
              <a:buChar char="-"/>
              <a:tabLst>
                <a:tab pos="300990" algn="l"/>
                <a:tab pos="301625" algn="l"/>
              </a:tabLst>
            </a:pPr>
            <a:r>
              <a:rPr sz="2400" spc="10" dirty="0">
                <a:latin typeface="Verdana"/>
                <a:cs typeface="Verdana"/>
              </a:rPr>
              <a:t>Authentication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manager.</a:t>
            </a:r>
            <a:endParaRPr sz="2400" dirty="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525"/>
              </a:spcBef>
              <a:buSzPct val="75000"/>
              <a:buChar char="-"/>
              <a:tabLst>
                <a:tab pos="300990" algn="l"/>
                <a:tab pos="301625" algn="l"/>
              </a:tabLst>
            </a:pPr>
            <a:r>
              <a:rPr sz="2400" spc="-20" dirty="0">
                <a:latin typeface="Verdana"/>
                <a:cs typeface="Verdana"/>
              </a:rPr>
              <a:t>UserDetailsService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125" dirty="0">
                <a:latin typeface="Verdana"/>
                <a:cs typeface="Verdana"/>
              </a:rPr>
              <a:t>/</a:t>
            </a:r>
            <a:r>
              <a:rPr sz="2400" spc="-13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UserDetails</a:t>
            </a:r>
            <a:endParaRPr sz="2400" dirty="0">
              <a:latin typeface="Verdana"/>
              <a:cs typeface="Verdana"/>
            </a:endParaRPr>
          </a:p>
          <a:p>
            <a:pPr marL="301625" indent="-288925">
              <a:lnSpc>
                <a:spcPct val="100000"/>
              </a:lnSpc>
              <a:spcBef>
                <a:spcPts val="625"/>
              </a:spcBef>
              <a:buSzPct val="75000"/>
              <a:buChar char="-"/>
              <a:tabLst>
                <a:tab pos="300990" algn="l"/>
                <a:tab pos="301625" algn="l"/>
              </a:tabLst>
            </a:pPr>
            <a:r>
              <a:rPr sz="2400" spc="-10" dirty="0">
                <a:latin typeface="Verdana"/>
                <a:cs typeface="Verdana"/>
              </a:rPr>
              <a:t>SecurityContext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6048" y="3702811"/>
            <a:ext cx="4959985" cy="14995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Verdana"/>
                <a:cs typeface="Verdana"/>
              </a:rPr>
              <a:t>Basic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and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lang="en-US" sz="2400" spc="20" dirty="0">
                <a:latin typeface="Verdana"/>
                <a:cs typeface="Verdana"/>
              </a:rPr>
              <a:t>JDBC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Authentication</a:t>
            </a:r>
            <a:endParaRPr sz="2400" dirty="0">
              <a:latin typeface="Verdana"/>
              <a:cs typeface="Verdana"/>
            </a:endParaRPr>
          </a:p>
          <a:p>
            <a:pPr marL="12700" marR="2931795">
              <a:lnSpc>
                <a:spcPct val="162500"/>
              </a:lnSpc>
              <a:spcBef>
                <a:spcPts val="25"/>
              </a:spcBef>
            </a:pPr>
            <a:r>
              <a:rPr sz="2400" spc="10" dirty="0">
                <a:latin typeface="Verdana"/>
                <a:cs typeface="Verdana"/>
              </a:rPr>
              <a:t>Spring </a:t>
            </a:r>
            <a:r>
              <a:rPr sz="2400" spc="85" dirty="0">
                <a:latin typeface="Verdana"/>
                <a:cs typeface="Verdana"/>
              </a:rPr>
              <a:t>Boot </a:t>
            </a:r>
            <a:r>
              <a:rPr sz="2400" spc="9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H</a:t>
            </a:r>
            <a:r>
              <a:rPr sz="2400" spc="-80" dirty="0">
                <a:latin typeface="Verdana"/>
                <a:cs typeface="Verdana"/>
              </a:rPr>
              <a:t>S</a:t>
            </a:r>
            <a:r>
              <a:rPr sz="2400" spc="30" dirty="0">
                <a:latin typeface="Verdana"/>
                <a:cs typeface="Verdana"/>
              </a:rPr>
              <a:t>T</a:t>
            </a:r>
            <a:r>
              <a:rPr sz="2400" spc="-170" dirty="0">
                <a:latin typeface="Verdana"/>
                <a:cs typeface="Verdana"/>
              </a:rPr>
              <a:t>S,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H</a:t>
            </a:r>
            <a:r>
              <a:rPr sz="2400" spc="30" dirty="0">
                <a:latin typeface="Verdana"/>
                <a:cs typeface="Verdana"/>
              </a:rPr>
              <a:t>T</a:t>
            </a:r>
            <a:r>
              <a:rPr sz="2400" spc="65" dirty="0">
                <a:latin typeface="Verdana"/>
                <a:cs typeface="Verdana"/>
              </a:rPr>
              <a:t>T</a:t>
            </a:r>
            <a:r>
              <a:rPr sz="2400" spc="150" dirty="0">
                <a:latin typeface="Verdana"/>
                <a:cs typeface="Verdana"/>
              </a:rPr>
              <a:t>P</a:t>
            </a:r>
            <a:r>
              <a:rPr sz="2400" spc="-105" dirty="0">
                <a:latin typeface="Verdana"/>
                <a:cs typeface="Verdana"/>
              </a:rPr>
              <a:t>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7135" y="1922779"/>
            <a:ext cx="2181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>
                <a:solidFill>
                  <a:srgbClr val="FFFFFF"/>
                </a:solidFill>
                <a:latin typeface="Verdana"/>
                <a:cs typeface="Verdana"/>
              </a:rPr>
              <a:t>Summary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https://spring.io/guides/topicals/spring-security-architecture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https://docs.spring.io/spring-security/site/docs/current/guides/html5/helloworld-boot.html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https://spring.io/guides/gs/securing-web/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https://docs.spring.io/spring-security/site/docs/current/reference/</a:t>
            </a:r>
            <a:r>
              <a:rPr lang="en-US">
                <a:hlinkClick r:id="rId6"/>
              </a:rPr>
              <a:t>htmlsingle/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43710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 dirty="0" err="1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4412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Spring Security can do?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9964" y="1031967"/>
            <a:ext cx="11119104" cy="5394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Username/password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SSO/LDAP/OAuth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App level 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Intra App Authorization like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Oauth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Microservices Security (using tokens, JWT)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43710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457189">
              <a:lnSpc>
                <a:spcPct val="120000"/>
              </a:lnSpc>
            </a:pPr>
            <a:endParaRPr lang="en-US" sz="1867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963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Key/Core Concepts of Spring Security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9964" y="1031967"/>
            <a:ext cx="11119104" cy="5394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Principal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Granted Authority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Roles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43710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457189">
              <a:lnSpc>
                <a:spcPct val="120000"/>
              </a:lnSpc>
            </a:pPr>
            <a:endParaRPr lang="en-US" sz="1867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6577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44190-2A7C-4F58-AA6B-06ECB0477B0C}"/>
              </a:ext>
            </a:extLst>
          </p:cNvPr>
          <p:cNvSpPr txBox="1"/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/>
          <a:p>
            <a:pPr defTabSz="457189">
              <a:spcBef>
                <a:spcPct val="20000"/>
              </a:spcBef>
            </a:pPr>
            <a:r>
              <a:rPr lang="en-US" sz="2667" kern="1200" baseline="0">
                <a:latin typeface="Arial Black"/>
                <a:ea typeface="+mn-ea"/>
                <a:cs typeface="Arial Black"/>
              </a:rPr>
              <a:t>High Level View of Spring Security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A3DA33-2FD9-4936-9577-9865FEAEC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8" r="2495"/>
          <a:stretch/>
        </p:blipFill>
        <p:spPr>
          <a:xfrm>
            <a:off x="1352456" y="1053110"/>
            <a:ext cx="9952461" cy="526715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CE7C4-3D87-4056-BB33-3C7375011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3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44190-2A7C-4F58-AA6B-06ECB0477B0C}"/>
              </a:ext>
            </a:extLst>
          </p:cNvPr>
          <p:cNvSpPr txBox="1"/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/>
          <a:p>
            <a:pPr defTabSz="457189">
              <a:spcBef>
                <a:spcPct val="20000"/>
              </a:spcBef>
            </a:pPr>
            <a:r>
              <a:rPr lang="en-US" sz="2667" kern="1200" baseline="0" dirty="0">
                <a:latin typeface="Arial Black"/>
                <a:ea typeface="+mn-ea"/>
                <a:cs typeface="Arial Black"/>
              </a:rPr>
              <a:t>Filter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CE7C4-3D87-4056-BB33-3C7375011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8B57-E1C7-4E4D-9507-1F90A33521C1}"/>
              </a:ext>
            </a:extLst>
          </p:cNvPr>
          <p:cNvSpPr txBox="1"/>
          <p:nvPr/>
        </p:nvSpPr>
        <p:spPr>
          <a:xfrm>
            <a:off x="135038" y="948690"/>
            <a:ext cx="119219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Filter {</a:t>
            </a:r>
          </a:p>
          <a:p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FilterConfig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filterConfig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doFilter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ServletRequest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request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ServletResponse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response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FilterChain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chain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ServletException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destroy() {}</a:t>
            </a:r>
          </a:p>
          <a:p>
            <a:pPr algn="l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: </a:t>
            </a:r>
            <a:r>
              <a:rPr lang="en-US" dirty="0">
                <a:latin typeface="Consolas" panose="020B0609020204030204" pitchFamily="49" charset="0"/>
              </a:rPr>
              <a:t>Called by the web container to indicate to a filter that it is being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      	placed into service.</a:t>
            </a:r>
          </a:p>
          <a:p>
            <a:pPr algn="l"/>
            <a:r>
              <a:rPr lang="en-US" b="1" dirty="0"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</a:rPr>
              <a:t>doFilter</a:t>
            </a:r>
            <a:r>
              <a:rPr lang="en-US" b="1" dirty="0">
                <a:latin typeface="Consolas" panose="020B0609020204030204" pitchFamily="49" charset="0"/>
              </a:rPr>
              <a:t> : </a:t>
            </a:r>
            <a:r>
              <a:rPr lang="en-US" sz="1800" dirty="0">
                <a:latin typeface="Consolas" panose="020B0609020204030204" pitchFamily="49" charset="0"/>
              </a:rPr>
              <a:t>The </a:t>
            </a:r>
            <a:r>
              <a:rPr lang="en-US" sz="1800" dirty="0" err="1">
                <a:latin typeface="Consolas" panose="020B0609020204030204" pitchFamily="49" charset="0"/>
              </a:rPr>
              <a:t>doFilter</a:t>
            </a:r>
            <a:r>
              <a:rPr lang="en-US" sz="1800" dirty="0">
                <a:latin typeface="Consolas" panose="020B0609020204030204" pitchFamily="49" charset="0"/>
              </a:rPr>
              <a:t> method of the Filter is called by the container each time a 	request/response pair is passed through the chain due to a client request for a 	resource at the end of the chain. The </a:t>
            </a:r>
            <a:r>
              <a:rPr lang="en-US" sz="1800" dirty="0" err="1">
                <a:latin typeface="Consolas" panose="020B0609020204030204" pitchFamily="49" charset="0"/>
              </a:rPr>
              <a:t>FilterChain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passed into this method allows the 	Filter to pass on the request and response to the next entity in the chain</a:t>
            </a:r>
          </a:p>
          <a:p>
            <a:pPr algn="l"/>
            <a:r>
              <a:rPr lang="en-US" b="1" dirty="0"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b="1" dirty="0">
                <a:latin typeface="Consolas" panose="020B0609020204030204" pitchFamily="49" charset="0"/>
              </a:rPr>
              <a:t>	destroy : </a:t>
            </a:r>
            <a:r>
              <a:rPr lang="en-US" dirty="0">
                <a:latin typeface="Consolas" panose="020B0609020204030204" pitchFamily="49" charset="0"/>
              </a:rPr>
              <a:t>Called by the web container to indicate to a filter that it is being taken 	out of service.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65CB15-AD35-4EB1-8CDF-579333746C96}"/>
              </a:ext>
            </a:extLst>
          </p:cNvPr>
          <p:cNvCxnSpPr/>
          <p:nvPr/>
        </p:nvCxnSpPr>
        <p:spPr>
          <a:xfrm>
            <a:off x="648182" y="3646026"/>
            <a:ext cx="1086862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6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0607" y="2472602"/>
            <a:ext cx="3702685" cy="2118360"/>
            <a:chOff x="4267200" y="2472602"/>
            <a:chExt cx="3702685" cy="2118360"/>
          </a:xfrm>
        </p:grpSpPr>
        <p:sp>
          <p:nvSpPr>
            <p:cNvPr id="3" name="object 3"/>
            <p:cNvSpPr/>
            <p:nvPr/>
          </p:nvSpPr>
          <p:spPr>
            <a:xfrm>
              <a:off x="4267200" y="2472602"/>
              <a:ext cx="3702685" cy="2118360"/>
            </a:xfrm>
            <a:custGeom>
              <a:avLst/>
              <a:gdLst/>
              <a:ahLst/>
              <a:cxnLst/>
              <a:rect l="l" t="t" r="r" b="b"/>
              <a:pathLst>
                <a:path w="3702684" h="2118360">
                  <a:moveTo>
                    <a:pt x="3349435" y="0"/>
                  </a:moveTo>
                  <a:lnTo>
                    <a:pt x="352990" y="0"/>
                  </a:lnTo>
                  <a:lnTo>
                    <a:pt x="305091" y="3222"/>
                  </a:lnTo>
                  <a:lnTo>
                    <a:pt x="259151" y="12609"/>
                  </a:lnTo>
                  <a:lnTo>
                    <a:pt x="215590" y="27739"/>
                  </a:lnTo>
                  <a:lnTo>
                    <a:pt x="174829" y="48193"/>
                  </a:lnTo>
                  <a:lnTo>
                    <a:pt x="137288" y="73549"/>
                  </a:lnTo>
                  <a:lnTo>
                    <a:pt x="103388" y="103388"/>
                  </a:lnTo>
                  <a:lnTo>
                    <a:pt x="73549" y="137288"/>
                  </a:lnTo>
                  <a:lnTo>
                    <a:pt x="48193" y="174829"/>
                  </a:lnTo>
                  <a:lnTo>
                    <a:pt x="27739" y="215590"/>
                  </a:lnTo>
                  <a:lnTo>
                    <a:pt x="12609" y="259151"/>
                  </a:lnTo>
                  <a:lnTo>
                    <a:pt x="3222" y="305091"/>
                  </a:lnTo>
                  <a:lnTo>
                    <a:pt x="0" y="352990"/>
                  </a:lnTo>
                  <a:lnTo>
                    <a:pt x="0" y="1764906"/>
                  </a:lnTo>
                  <a:lnTo>
                    <a:pt x="3222" y="1812805"/>
                  </a:lnTo>
                  <a:lnTo>
                    <a:pt x="12609" y="1858745"/>
                  </a:lnTo>
                  <a:lnTo>
                    <a:pt x="27739" y="1902306"/>
                  </a:lnTo>
                  <a:lnTo>
                    <a:pt x="48193" y="1943067"/>
                  </a:lnTo>
                  <a:lnTo>
                    <a:pt x="73549" y="1980608"/>
                  </a:lnTo>
                  <a:lnTo>
                    <a:pt x="103388" y="2014508"/>
                  </a:lnTo>
                  <a:lnTo>
                    <a:pt x="137288" y="2044346"/>
                  </a:lnTo>
                  <a:lnTo>
                    <a:pt x="174829" y="2069703"/>
                  </a:lnTo>
                  <a:lnTo>
                    <a:pt x="215590" y="2090156"/>
                  </a:lnTo>
                  <a:lnTo>
                    <a:pt x="259151" y="2105287"/>
                  </a:lnTo>
                  <a:lnTo>
                    <a:pt x="305091" y="2114674"/>
                  </a:lnTo>
                  <a:lnTo>
                    <a:pt x="352990" y="2117896"/>
                  </a:lnTo>
                  <a:lnTo>
                    <a:pt x="3349435" y="2117896"/>
                  </a:lnTo>
                  <a:lnTo>
                    <a:pt x="3397334" y="2114674"/>
                  </a:lnTo>
                  <a:lnTo>
                    <a:pt x="3443274" y="2105287"/>
                  </a:lnTo>
                  <a:lnTo>
                    <a:pt x="3486834" y="2090156"/>
                  </a:lnTo>
                  <a:lnTo>
                    <a:pt x="3527595" y="2069703"/>
                  </a:lnTo>
                  <a:lnTo>
                    <a:pt x="3565136" y="2044346"/>
                  </a:lnTo>
                  <a:lnTo>
                    <a:pt x="3599036" y="2014508"/>
                  </a:lnTo>
                  <a:lnTo>
                    <a:pt x="3628874" y="1980608"/>
                  </a:lnTo>
                  <a:lnTo>
                    <a:pt x="3654231" y="1943067"/>
                  </a:lnTo>
                  <a:lnTo>
                    <a:pt x="3674684" y="1902306"/>
                  </a:lnTo>
                  <a:lnTo>
                    <a:pt x="3689815" y="1858745"/>
                  </a:lnTo>
                  <a:lnTo>
                    <a:pt x="3699202" y="1812805"/>
                  </a:lnTo>
                  <a:lnTo>
                    <a:pt x="3702424" y="1764906"/>
                  </a:lnTo>
                  <a:lnTo>
                    <a:pt x="3702424" y="352990"/>
                  </a:lnTo>
                  <a:lnTo>
                    <a:pt x="3699202" y="305091"/>
                  </a:lnTo>
                  <a:lnTo>
                    <a:pt x="3689815" y="259151"/>
                  </a:lnTo>
                  <a:lnTo>
                    <a:pt x="3674684" y="215590"/>
                  </a:lnTo>
                  <a:lnTo>
                    <a:pt x="3654231" y="174829"/>
                  </a:lnTo>
                  <a:lnTo>
                    <a:pt x="3628874" y="137288"/>
                  </a:lnTo>
                  <a:lnTo>
                    <a:pt x="3599036" y="103388"/>
                  </a:lnTo>
                  <a:lnTo>
                    <a:pt x="3565136" y="73549"/>
                  </a:lnTo>
                  <a:lnTo>
                    <a:pt x="3527595" y="48193"/>
                  </a:lnTo>
                  <a:lnTo>
                    <a:pt x="3486834" y="27739"/>
                  </a:lnTo>
                  <a:lnTo>
                    <a:pt x="3443274" y="12609"/>
                  </a:lnTo>
                  <a:lnTo>
                    <a:pt x="3397334" y="3222"/>
                  </a:lnTo>
                  <a:lnTo>
                    <a:pt x="3349435" y="0"/>
                  </a:lnTo>
                  <a:close/>
                </a:path>
              </a:pathLst>
            </a:custGeom>
            <a:solidFill>
              <a:srgbClr val="F05A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74775" y="3268404"/>
              <a:ext cx="3434079" cy="1196340"/>
            </a:xfrm>
            <a:custGeom>
              <a:avLst/>
              <a:gdLst/>
              <a:ahLst/>
              <a:cxnLst/>
              <a:rect l="l" t="t" r="r" b="b"/>
              <a:pathLst>
                <a:path w="3434079" h="1196339">
                  <a:moveTo>
                    <a:pt x="3234161" y="0"/>
                  </a:moveTo>
                  <a:lnTo>
                    <a:pt x="199321" y="0"/>
                  </a:lnTo>
                  <a:lnTo>
                    <a:pt x="153619" y="5264"/>
                  </a:lnTo>
                  <a:lnTo>
                    <a:pt x="111665" y="20259"/>
                  </a:lnTo>
                  <a:lnTo>
                    <a:pt x="74656" y="43789"/>
                  </a:lnTo>
                  <a:lnTo>
                    <a:pt x="43789" y="74656"/>
                  </a:lnTo>
                  <a:lnTo>
                    <a:pt x="20259" y="111665"/>
                  </a:lnTo>
                  <a:lnTo>
                    <a:pt x="5264" y="153619"/>
                  </a:lnTo>
                  <a:lnTo>
                    <a:pt x="0" y="199322"/>
                  </a:lnTo>
                  <a:lnTo>
                    <a:pt x="0" y="996593"/>
                  </a:lnTo>
                  <a:lnTo>
                    <a:pt x="5264" y="1042295"/>
                  </a:lnTo>
                  <a:lnTo>
                    <a:pt x="20259" y="1084249"/>
                  </a:lnTo>
                  <a:lnTo>
                    <a:pt x="43789" y="1121259"/>
                  </a:lnTo>
                  <a:lnTo>
                    <a:pt x="74656" y="1152126"/>
                  </a:lnTo>
                  <a:lnTo>
                    <a:pt x="111665" y="1175656"/>
                  </a:lnTo>
                  <a:lnTo>
                    <a:pt x="153619" y="1190651"/>
                  </a:lnTo>
                  <a:lnTo>
                    <a:pt x="199321" y="1195915"/>
                  </a:lnTo>
                  <a:lnTo>
                    <a:pt x="3234161" y="1195915"/>
                  </a:lnTo>
                  <a:lnTo>
                    <a:pt x="3279864" y="1190651"/>
                  </a:lnTo>
                  <a:lnTo>
                    <a:pt x="3321818" y="1175656"/>
                  </a:lnTo>
                  <a:lnTo>
                    <a:pt x="3358827" y="1152126"/>
                  </a:lnTo>
                  <a:lnTo>
                    <a:pt x="3389694" y="1121259"/>
                  </a:lnTo>
                  <a:lnTo>
                    <a:pt x="3413223" y="1084249"/>
                  </a:lnTo>
                  <a:lnTo>
                    <a:pt x="3428218" y="1042295"/>
                  </a:lnTo>
                  <a:lnTo>
                    <a:pt x="3433483" y="996593"/>
                  </a:lnTo>
                  <a:lnTo>
                    <a:pt x="3433483" y="199322"/>
                  </a:lnTo>
                  <a:lnTo>
                    <a:pt x="3428218" y="153619"/>
                  </a:lnTo>
                  <a:lnTo>
                    <a:pt x="3413223" y="111665"/>
                  </a:lnTo>
                  <a:lnTo>
                    <a:pt x="3389694" y="74656"/>
                  </a:lnTo>
                  <a:lnTo>
                    <a:pt x="3358827" y="43789"/>
                  </a:lnTo>
                  <a:lnTo>
                    <a:pt x="3321818" y="20259"/>
                  </a:lnTo>
                  <a:lnTo>
                    <a:pt x="3279864" y="5264"/>
                  </a:lnTo>
                  <a:lnTo>
                    <a:pt x="32341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74775" y="3268404"/>
              <a:ext cx="3434079" cy="1196340"/>
            </a:xfrm>
            <a:custGeom>
              <a:avLst/>
              <a:gdLst/>
              <a:ahLst/>
              <a:cxnLst/>
              <a:rect l="l" t="t" r="r" b="b"/>
              <a:pathLst>
                <a:path w="3434079" h="1196339">
                  <a:moveTo>
                    <a:pt x="0" y="199321"/>
                  </a:moveTo>
                  <a:lnTo>
                    <a:pt x="5264" y="153619"/>
                  </a:lnTo>
                  <a:lnTo>
                    <a:pt x="20259" y="111665"/>
                  </a:lnTo>
                  <a:lnTo>
                    <a:pt x="43788" y="74656"/>
                  </a:lnTo>
                  <a:lnTo>
                    <a:pt x="74656" y="43788"/>
                  </a:lnTo>
                  <a:lnTo>
                    <a:pt x="111664" y="20259"/>
                  </a:lnTo>
                  <a:lnTo>
                    <a:pt x="153618" y="5264"/>
                  </a:lnTo>
                  <a:lnTo>
                    <a:pt x="199321" y="0"/>
                  </a:lnTo>
                  <a:lnTo>
                    <a:pt x="3234161" y="0"/>
                  </a:lnTo>
                  <a:lnTo>
                    <a:pt x="3279863" y="5264"/>
                  </a:lnTo>
                  <a:lnTo>
                    <a:pt x="3321818" y="20259"/>
                  </a:lnTo>
                  <a:lnTo>
                    <a:pt x="3358827" y="43788"/>
                  </a:lnTo>
                  <a:lnTo>
                    <a:pt x="3389694" y="74656"/>
                  </a:lnTo>
                  <a:lnTo>
                    <a:pt x="3413223" y="111665"/>
                  </a:lnTo>
                  <a:lnTo>
                    <a:pt x="3428218" y="153619"/>
                  </a:lnTo>
                  <a:lnTo>
                    <a:pt x="3433483" y="199321"/>
                  </a:lnTo>
                  <a:lnTo>
                    <a:pt x="3433483" y="996593"/>
                  </a:lnTo>
                  <a:lnTo>
                    <a:pt x="3428218" y="1042296"/>
                  </a:lnTo>
                  <a:lnTo>
                    <a:pt x="3413223" y="1084250"/>
                  </a:lnTo>
                  <a:lnTo>
                    <a:pt x="3389694" y="1121259"/>
                  </a:lnTo>
                  <a:lnTo>
                    <a:pt x="3358827" y="1152126"/>
                  </a:lnTo>
                  <a:lnTo>
                    <a:pt x="3321818" y="1175655"/>
                  </a:lnTo>
                  <a:lnTo>
                    <a:pt x="3279863" y="1190650"/>
                  </a:lnTo>
                  <a:lnTo>
                    <a:pt x="3234161" y="1195915"/>
                  </a:lnTo>
                  <a:lnTo>
                    <a:pt x="199321" y="1195915"/>
                  </a:lnTo>
                  <a:lnTo>
                    <a:pt x="153618" y="1190650"/>
                  </a:lnTo>
                  <a:lnTo>
                    <a:pt x="111664" y="1175655"/>
                  </a:lnTo>
                  <a:lnTo>
                    <a:pt x="74656" y="1152126"/>
                  </a:lnTo>
                  <a:lnTo>
                    <a:pt x="43788" y="1121259"/>
                  </a:lnTo>
                  <a:lnTo>
                    <a:pt x="20259" y="1084250"/>
                  </a:lnTo>
                  <a:lnTo>
                    <a:pt x="5264" y="1042296"/>
                  </a:lnTo>
                  <a:lnTo>
                    <a:pt x="0" y="996593"/>
                  </a:lnTo>
                  <a:lnTo>
                    <a:pt x="0" y="199321"/>
                  </a:lnTo>
                  <a:close/>
                </a:path>
              </a:pathLst>
            </a:custGeom>
            <a:ln w="25400">
              <a:solidFill>
                <a:srgbClr val="F05A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1316" y="3754248"/>
              <a:ext cx="3200400" cy="400685"/>
            </a:xfrm>
            <a:custGeom>
              <a:avLst/>
              <a:gdLst/>
              <a:ahLst/>
              <a:cxnLst/>
              <a:rect l="l" t="t" r="r" b="b"/>
              <a:pathLst>
                <a:path w="3200400" h="400685">
                  <a:moveTo>
                    <a:pt x="3133714" y="0"/>
                  </a:moveTo>
                  <a:lnTo>
                    <a:pt x="66685" y="0"/>
                  </a:lnTo>
                  <a:lnTo>
                    <a:pt x="40728" y="5240"/>
                  </a:lnTo>
                  <a:lnTo>
                    <a:pt x="19531" y="19531"/>
                  </a:lnTo>
                  <a:lnTo>
                    <a:pt x="5240" y="40727"/>
                  </a:lnTo>
                  <a:lnTo>
                    <a:pt x="0" y="66685"/>
                  </a:lnTo>
                  <a:lnTo>
                    <a:pt x="0" y="333424"/>
                  </a:lnTo>
                  <a:lnTo>
                    <a:pt x="5240" y="359381"/>
                  </a:lnTo>
                  <a:lnTo>
                    <a:pt x="19531" y="380577"/>
                  </a:lnTo>
                  <a:lnTo>
                    <a:pt x="40728" y="394869"/>
                  </a:lnTo>
                  <a:lnTo>
                    <a:pt x="66685" y="400109"/>
                  </a:lnTo>
                  <a:lnTo>
                    <a:pt x="3133714" y="400109"/>
                  </a:lnTo>
                  <a:lnTo>
                    <a:pt x="3159671" y="394869"/>
                  </a:lnTo>
                  <a:lnTo>
                    <a:pt x="3180868" y="380577"/>
                  </a:lnTo>
                  <a:lnTo>
                    <a:pt x="3195159" y="359381"/>
                  </a:lnTo>
                  <a:lnTo>
                    <a:pt x="3200400" y="333424"/>
                  </a:lnTo>
                  <a:lnTo>
                    <a:pt x="3200400" y="66685"/>
                  </a:lnTo>
                  <a:lnTo>
                    <a:pt x="3195159" y="40727"/>
                  </a:lnTo>
                  <a:lnTo>
                    <a:pt x="3180868" y="19531"/>
                  </a:lnTo>
                  <a:lnTo>
                    <a:pt x="3159671" y="5240"/>
                  </a:lnTo>
                  <a:lnTo>
                    <a:pt x="3133714" y="0"/>
                  </a:lnTo>
                  <a:close/>
                </a:path>
              </a:pathLst>
            </a:custGeom>
            <a:solidFill>
              <a:srgbClr val="2A9F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138194" y="1640620"/>
            <a:ext cx="3702685" cy="627380"/>
          </a:xfrm>
          <a:custGeom>
            <a:avLst/>
            <a:gdLst/>
            <a:ahLst/>
            <a:cxnLst/>
            <a:rect l="l" t="t" r="r" b="b"/>
            <a:pathLst>
              <a:path w="3702684" h="627380">
                <a:moveTo>
                  <a:pt x="3597944" y="0"/>
                </a:moveTo>
                <a:lnTo>
                  <a:pt x="104480" y="0"/>
                </a:lnTo>
                <a:lnTo>
                  <a:pt x="63812" y="8210"/>
                </a:lnTo>
                <a:lnTo>
                  <a:pt x="30601" y="30601"/>
                </a:lnTo>
                <a:lnTo>
                  <a:pt x="8210" y="63812"/>
                </a:lnTo>
                <a:lnTo>
                  <a:pt x="0" y="104480"/>
                </a:lnTo>
                <a:lnTo>
                  <a:pt x="0" y="522400"/>
                </a:lnTo>
                <a:lnTo>
                  <a:pt x="8210" y="563069"/>
                </a:lnTo>
                <a:lnTo>
                  <a:pt x="30601" y="596280"/>
                </a:lnTo>
                <a:lnTo>
                  <a:pt x="63812" y="618671"/>
                </a:lnTo>
                <a:lnTo>
                  <a:pt x="104480" y="626882"/>
                </a:lnTo>
                <a:lnTo>
                  <a:pt x="3597944" y="626882"/>
                </a:lnTo>
                <a:lnTo>
                  <a:pt x="3638612" y="618671"/>
                </a:lnTo>
                <a:lnTo>
                  <a:pt x="3671822" y="596280"/>
                </a:lnTo>
                <a:lnTo>
                  <a:pt x="3694214" y="563069"/>
                </a:lnTo>
                <a:lnTo>
                  <a:pt x="3702424" y="522400"/>
                </a:lnTo>
                <a:lnTo>
                  <a:pt x="3702424" y="104480"/>
                </a:lnTo>
                <a:lnTo>
                  <a:pt x="3694214" y="63812"/>
                </a:lnTo>
                <a:lnTo>
                  <a:pt x="3671822" y="30601"/>
                </a:lnTo>
                <a:lnTo>
                  <a:pt x="3638612" y="8210"/>
                </a:lnTo>
                <a:lnTo>
                  <a:pt x="3597944" y="0"/>
                </a:lnTo>
                <a:close/>
              </a:path>
            </a:pathLst>
          </a:custGeom>
          <a:solidFill>
            <a:srgbClr val="F0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8194" y="742971"/>
            <a:ext cx="3702685" cy="627380"/>
          </a:xfrm>
          <a:custGeom>
            <a:avLst/>
            <a:gdLst/>
            <a:ahLst/>
            <a:cxnLst/>
            <a:rect l="l" t="t" r="r" b="b"/>
            <a:pathLst>
              <a:path w="3702684" h="627380">
                <a:moveTo>
                  <a:pt x="3597944" y="0"/>
                </a:moveTo>
                <a:lnTo>
                  <a:pt x="104480" y="0"/>
                </a:lnTo>
                <a:lnTo>
                  <a:pt x="63812" y="8210"/>
                </a:lnTo>
                <a:lnTo>
                  <a:pt x="30601" y="30601"/>
                </a:lnTo>
                <a:lnTo>
                  <a:pt x="8210" y="63812"/>
                </a:lnTo>
                <a:lnTo>
                  <a:pt x="0" y="104481"/>
                </a:lnTo>
                <a:lnTo>
                  <a:pt x="0" y="522401"/>
                </a:lnTo>
                <a:lnTo>
                  <a:pt x="8210" y="563070"/>
                </a:lnTo>
                <a:lnTo>
                  <a:pt x="30601" y="596280"/>
                </a:lnTo>
                <a:lnTo>
                  <a:pt x="63812" y="618671"/>
                </a:lnTo>
                <a:lnTo>
                  <a:pt x="104480" y="626882"/>
                </a:lnTo>
                <a:lnTo>
                  <a:pt x="3597944" y="626882"/>
                </a:lnTo>
                <a:lnTo>
                  <a:pt x="3638612" y="618671"/>
                </a:lnTo>
                <a:lnTo>
                  <a:pt x="3671822" y="596280"/>
                </a:lnTo>
                <a:lnTo>
                  <a:pt x="3694214" y="563070"/>
                </a:lnTo>
                <a:lnTo>
                  <a:pt x="3702424" y="522401"/>
                </a:lnTo>
                <a:lnTo>
                  <a:pt x="3702424" y="104481"/>
                </a:lnTo>
                <a:lnTo>
                  <a:pt x="3694214" y="63812"/>
                </a:lnTo>
                <a:lnTo>
                  <a:pt x="3671822" y="30601"/>
                </a:lnTo>
                <a:lnTo>
                  <a:pt x="3638612" y="8210"/>
                </a:lnTo>
                <a:lnTo>
                  <a:pt x="3597944" y="0"/>
                </a:lnTo>
                <a:close/>
              </a:path>
            </a:pathLst>
          </a:custGeom>
          <a:solidFill>
            <a:srgbClr val="F0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99959" y="879347"/>
            <a:ext cx="2823845" cy="322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100"/>
              </a:spcBef>
            </a:pPr>
            <a:r>
              <a:rPr sz="2000" spc="80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20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Client</a:t>
            </a:r>
            <a:endParaRPr sz="2000" dirty="0">
              <a:latin typeface="Verdana"/>
              <a:cs typeface="Verdana"/>
            </a:endParaRPr>
          </a:p>
          <a:p>
            <a:pPr marL="12700" marR="5080" indent="-45085" algn="ctr">
              <a:lnSpc>
                <a:spcPts val="7540"/>
              </a:lnSpc>
              <a:spcBef>
                <a:spcPts val="620"/>
              </a:spcBef>
            </a:pP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Servlet 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Container 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DelegatingFilterProxy</a:t>
            </a:r>
            <a:endParaRPr sz="2000" dirty="0">
              <a:latin typeface="Verdana"/>
              <a:cs typeface="Verdana"/>
            </a:endParaRPr>
          </a:p>
          <a:p>
            <a:pPr marL="360045">
              <a:lnSpc>
                <a:spcPct val="100000"/>
              </a:lnSpc>
              <a:spcBef>
                <a:spcPts val="885"/>
              </a:spcBef>
            </a:pPr>
            <a:r>
              <a:rPr sz="1950" spc="75" dirty="0">
                <a:solidFill>
                  <a:srgbClr val="404040"/>
                </a:solidFill>
                <a:latin typeface="Verdana"/>
                <a:cs typeface="Verdana"/>
              </a:rPr>
              <a:t>FilterChainProxy</a:t>
            </a:r>
            <a:endParaRPr sz="1950" dirty="0">
              <a:latin typeface="Verdana"/>
              <a:cs typeface="Verdana"/>
            </a:endParaRPr>
          </a:p>
          <a:p>
            <a:pPr marR="45720" algn="ctr">
              <a:lnSpc>
                <a:spcPct val="100000"/>
              </a:lnSpc>
              <a:spcBef>
                <a:spcPts val="1500"/>
              </a:spcBef>
            </a:pP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Filter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Chain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607" y="5684877"/>
            <a:ext cx="3702685" cy="610870"/>
          </a:xfrm>
          <a:custGeom>
            <a:avLst/>
            <a:gdLst/>
            <a:ahLst/>
            <a:cxnLst/>
            <a:rect l="l" t="t" r="r" b="b"/>
            <a:pathLst>
              <a:path w="3702684" h="610870">
                <a:moveTo>
                  <a:pt x="3600684" y="0"/>
                </a:moveTo>
                <a:lnTo>
                  <a:pt x="101739" y="0"/>
                </a:lnTo>
                <a:lnTo>
                  <a:pt x="62137" y="7995"/>
                </a:lnTo>
                <a:lnTo>
                  <a:pt x="29798" y="29799"/>
                </a:lnTo>
                <a:lnTo>
                  <a:pt x="7995" y="62138"/>
                </a:lnTo>
                <a:lnTo>
                  <a:pt x="0" y="101739"/>
                </a:lnTo>
                <a:lnTo>
                  <a:pt x="0" y="508697"/>
                </a:lnTo>
                <a:lnTo>
                  <a:pt x="7995" y="548299"/>
                </a:lnTo>
                <a:lnTo>
                  <a:pt x="29798" y="580638"/>
                </a:lnTo>
                <a:lnTo>
                  <a:pt x="62137" y="602442"/>
                </a:lnTo>
                <a:lnTo>
                  <a:pt x="101739" y="610438"/>
                </a:lnTo>
                <a:lnTo>
                  <a:pt x="3600684" y="610438"/>
                </a:lnTo>
                <a:lnTo>
                  <a:pt x="3640286" y="602442"/>
                </a:lnTo>
                <a:lnTo>
                  <a:pt x="3672626" y="580638"/>
                </a:lnTo>
                <a:lnTo>
                  <a:pt x="3694429" y="548299"/>
                </a:lnTo>
                <a:lnTo>
                  <a:pt x="3702424" y="508697"/>
                </a:lnTo>
                <a:lnTo>
                  <a:pt x="3702424" y="101739"/>
                </a:lnTo>
                <a:lnTo>
                  <a:pt x="3694429" y="62138"/>
                </a:lnTo>
                <a:lnTo>
                  <a:pt x="3672626" y="29799"/>
                </a:lnTo>
                <a:lnTo>
                  <a:pt x="3640286" y="7995"/>
                </a:lnTo>
                <a:lnTo>
                  <a:pt x="3600684" y="0"/>
                </a:lnTo>
                <a:close/>
              </a:path>
            </a:pathLst>
          </a:custGeom>
          <a:solidFill>
            <a:srgbClr val="F0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607" y="4787987"/>
            <a:ext cx="3702685" cy="610870"/>
          </a:xfrm>
          <a:custGeom>
            <a:avLst/>
            <a:gdLst/>
            <a:ahLst/>
            <a:cxnLst/>
            <a:rect l="l" t="t" r="r" b="b"/>
            <a:pathLst>
              <a:path w="3702684" h="610870">
                <a:moveTo>
                  <a:pt x="3600684" y="0"/>
                </a:moveTo>
                <a:lnTo>
                  <a:pt x="101739" y="0"/>
                </a:lnTo>
                <a:lnTo>
                  <a:pt x="62137" y="7995"/>
                </a:lnTo>
                <a:lnTo>
                  <a:pt x="29798" y="29799"/>
                </a:lnTo>
                <a:lnTo>
                  <a:pt x="7995" y="62138"/>
                </a:lnTo>
                <a:lnTo>
                  <a:pt x="0" y="101740"/>
                </a:lnTo>
                <a:lnTo>
                  <a:pt x="0" y="508697"/>
                </a:lnTo>
                <a:lnTo>
                  <a:pt x="7995" y="548299"/>
                </a:lnTo>
                <a:lnTo>
                  <a:pt x="29798" y="580638"/>
                </a:lnTo>
                <a:lnTo>
                  <a:pt x="62137" y="602442"/>
                </a:lnTo>
                <a:lnTo>
                  <a:pt x="101739" y="610438"/>
                </a:lnTo>
                <a:lnTo>
                  <a:pt x="3600684" y="610438"/>
                </a:lnTo>
                <a:lnTo>
                  <a:pt x="3640286" y="602442"/>
                </a:lnTo>
                <a:lnTo>
                  <a:pt x="3672626" y="580638"/>
                </a:lnTo>
                <a:lnTo>
                  <a:pt x="3694429" y="548299"/>
                </a:lnTo>
                <a:lnTo>
                  <a:pt x="3702424" y="508697"/>
                </a:lnTo>
                <a:lnTo>
                  <a:pt x="3702424" y="101740"/>
                </a:lnTo>
                <a:lnTo>
                  <a:pt x="3694429" y="62138"/>
                </a:lnTo>
                <a:lnTo>
                  <a:pt x="3672626" y="29799"/>
                </a:lnTo>
                <a:lnTo>
                  <a:pt x="3640286" y="7995"/>
                </a:lnTo>
                <a:lnTo>
                  <a:pt x="3600684" y="0"/>
                </a:lnTo>
                <a:close/>
              </a:path>
            </a:pathLst>
          </a:custGeom>
          <a:solidFill>
            <a:srgbClr val="F05A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49939" y="4914900"/>
            <a:ext cx="2123440" cy="122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isp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1614"/>
              </a:spcBef>
            </a:pP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7423" y="742341"/>
            <a:ext cx="1257300" cy="5757545"/>
          </a:xfrm>
          <a:custGeom>
            <a:avLst/>
            <a:gdLst/>
            <a:ahLst/>
            <a:cxnLst/>
            <a:rect l="l" t="t" r="r" b="b"/>
            <a:pathLst>
              <a:path w="1257300" h="5757545">
                <a:moveTo>
                  <a:pt x="419098" y="4500538"/>
                </a:moveTo>
                <a:lnTo>
                  <a:pt x="0" y="4501798"/>
                </a:lnTo>
                <a:lnTo>
                  <a:pt x="632426" y="5757203"/>
                </a:lnTo>
                <a:lnTo>
                  <a:pt x="1152056" y="4710087"/>
                </a:lnTo>
                <a:lnTo>
                  <a:pt x="419728" y="4710087"/>
                </a:lnTo>
                <a:lnTo>
                  <a:pt x="419098" y="4500538"/>
                </a:lnTo>
                <a:close/>
              </a:path>
              <a:path w="1257300" h="5757545">
                <a:moveTo>
                  <a:pt x="1257294" y="4498018"/>
                </a:moveTo>
                <a:lnTo>
                  <a:pt x="419098" y="4500538"/>
                </a:lnTo>
                <a:lnTo>
                  <a:pt x="419728" y="4710087"/>
                </a:lnTo>
                <a:lnTo>
                  <a:pt x="838826" y="4708827"/>
                </a:lnTo>
                <a:lnTo>
                  <a:pt x="838196" y="4499278"/>
                </a:lnTo>
                <a:lnTo>
                  <a:pt x="1256669" y="4499278"/>
                </a:lnTo>
                <a:lnTo>
                  <a:pt x="1257294" y="4498018"/>
                </a:lnTo>
                <a:close/>
              </a:path>
              <a:path w="1257300" h="5757545">
                <a:moveTo>
                  <a:pt x="1256669" y="4499278"/>
                </a:moveTo>
                <a:lnTo>
                  <a:pt x="838196" y="4499278"/>
                </a:lnTo>
                <a:lnTo>
                  <a:pt x="838826" y="4708827"/>
                </a:lnTo>
                <a:lnTo>
                  <a:pt x="419728" y="4710087"/>
                </a:lnTo>
                <a:lnTo>
                  <a:pt x="1152056" y="4710087"/>
                </a:lnTo>
                <a:lnTo>
                  <a:pt x="1256669" y="4499278"/>
                </a:lnTo>
                <a:close/>
              </a:path>
              <a:path w="1257300" h="5757545">
                <a:moveTo>
                  <a:pt x="824673" y="0"/>
                </a:moveTo>
                <a:lnTo>
                  <a:pt x="405574" y="1259"/>
                </a:lnTo>
                <a:lnTo>
                  <a:pt x="419098" y="4500538"/>
                </a:lnTo>
                <a:lnTo>
                  <a:pt x="838196" y="4499278"/>
                </a:lnTo>
                <a:lnTo>
                  <a:pt x="824673" y="0"/>
                </a:lnTo>
                <a:close/>
              </a:path>
            </a:pathLst>
          </a:custGeom>
          <a:solidFill>
            <a:srgbClr val="40404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97423" y="358114"/>
            <a:ext cx="12573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404040"/>
                </a:solidFill>
              </a:rPr>
              <a:t>R</a:t>
            </a:r>
            <a:r>
              <a:rPr sz="1800" spc="65" dirty="0">
                <a:solidFill>
                  <a:srgbClr val="404040"/>
                </a:solidFill>
              </a:rPr>
              <a:t>eq</a:t>
            </a:r>
            <a:r>
              <a:rPr sz="1800" spc="-25" dirty="0">
                <a:solidFill>
                  <a:srgbClr val="404040"/>
                </a:solidFill>
              </a:rPr>
              <a:t>ue</a:t>
            </a:r>
            <a:r>
              <a:rPr sz="1800" spc="-45" dirty="0">
                <a:solidFill>
                  <a:srgbClr val="404040"/>
                </a:solidFill>
              </a:rPr>
              <a:t>s</a:t>
            </a:r>
            <a:r>
              <a:rPr sz="1800" spc="35" dirty="0">
                <a:solidFill>
                  <a:srgbClr val="404040"/>
                </a:solidFill>
              </a:rPr>
              <a:t>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D0BA86-8DB7-45CF-AB80-6271F9F1BE3C}"/>
              </a:ext>
            </a:extLst>
          </p:cNvPr>
          <p:cNvSpPr/>
          <p:nvPr/>
        </p:nvSpPr>
        <p:spPr>
          <a:xfrm>
            <a:off x="8912506" y="1701478"/>
            <a:ext cx="2870522" cy="1979271"/>
          </a:xfrm>
          <a:prstGeom prst="roundRect">
            <a:avLst>
              <a:gd name="adj" fmla="val 78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web.xml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CC7DF20-7C80-450C-9D14-F1F31F65D235}"/>
              </a:ext>
            </a:extLst>
          </p:cNvPr>
          <p:cNvSpPr/>
          <p:nvPr/>
        </p:nvSpPr>
        <p:spPr>
          <a:xfrm>
            <a:off x="5952638" y="1808478"/>
            <a:ext cx="2870522" cy="7194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518B46A-026C-4A72-9038-15C94AB2439B}"/>
              </a:ext>
            </a:extLst>
          </p:cNvPr>
          <p:cNvSpPr/>
          <p:nvPr/>
        </p:nvSpPr>
        <p:spPr>
          <a:xfrm>
            <a:off x="5903366" y="3034806"/>
            <a:ext cx="2870522" cy="7194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58BD0-0461-4230-AEF1-A4B7D6E6F352}"/>
              </a:ext>
            </a:extLst>
          </p:cNvPr>
          <p:cNvSpPr txBox="1"/>
          <p:nvPr/>
        </p:nvSpPr>
        <p:spPr>
          <a:xfrm>
            <a:off x="6096000" y="1370351"/>
            <a:ext cx="249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up 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B06700-FE19-44AC-819A-5DDD499D89D0}"/>
              </a:ext>
            </a:extLst>
          </p:cNvPr>
          <p:cNvSpPr txBox="1"/>
          <p:nvPr/>
        </p:nvSpPr>
        <p:spPr>
          <a:xfrm>
            <a:off x="6096000" y="2812648"/>
            <a:ext cx="147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</a:t>
            </a:r>
          </a:p>
        </p:txBody>
      </p:sp>
    </p:spTree>
    <p:extLst>
      <p:ext uri="{BB962C8B-B14F-4D97-AF65-F5344CB8AC3E}">
        <p14:creationId xmlns:p14="http://schemas.microsoft.com/office/powerpoint/2010/main" val="422881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C44190-2A7C-4F58-AA6B-06ECB0477B0C}"/>
              </a:ext>
            </a:extLst>
          </p:cNvPr>
          <p:cNvSpPr txBox="1"/>
          <p:nvPr/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/>
          <a:p>
            <a:pPr defTabSz="457189">
              <a:spcBef>
                <a:spcPct val="20000"/>
              </a:spcBef>
            </a:pPr>
            <a:r>
              <a:rPr lang="en-US" sz="2667" kern="1200" baseline="0">
                <a:latin typeface="Arial Black"/>
                <a:ea typeface="+mn-ea"/>
                <a:cs typeface="Arial Black"/>
              </a:rPr>
              <a:t>High Level View of Spring Security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CE7C4-3D87-4056-BB33-3C73750114A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35F99-7FA9-4632-B1F8-E2677205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05" y="1726437"/>
            <a:ext cx="3048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301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eme1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416E532B-EA88-4FAA-87DF-AC00E3C6F480}" vid="{BB872E6A-A764-4CD4-BF6E-8E99E52D48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7794</TotalTime>
  <Words>950</Words>
  <Application>Microsoft Office PowerPoint</Application>
  <PresentationFormat>Widescreen</PresentationFormat>
  <Paragraphs>270</Paragraphs>
  <Slides>35</Slides>
  <Notes>14</Notes>
  <HiddenSlides>2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Arial Black</vt:lpstr>
      <vt:lpstr>Calibri</vt:lpstr>
      <vt:lpstr>Consolas</vt:lpstr>
      <vt:lpstr>Courier New</vt:lpstr>
      <vt:lpstr>Lucida Grande</vt:lpstr>
      <vt:lpstr>Lucida Sans Unicode</vt:lpstr>
      <vt:lpstr>Tahoma</vt:lpstr>
      <vt:lpstr>Times New Roman</vt:lpstr>
      <vt:lpstr>Trebuchet MS</vt:lpstr>
      <vt:lpstr>Verdana</vt:lpstr>
      <vt:lpstr>Cover Slides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Request</vt:lpstr>
      <vt:lpstr> </vt:lpstr>
      <vt:lpstr> </vt:lpstr>
      <vt:lpstr>Security Filter Chain Proxy</vt:lpstr>
      <vt:lpstr>SecurityFilterChainProxy</vt:lpstr>
      <vt:lpstr>SecurityFilterChain  Interface</vt:lpstr>
      <vt:lpstr>Filter Chain</vt:lpstr>
      <vt:lpstr>SecurityContext</vt:lpstr>
      <vt:lpstr>Authentication</vt:lpstr>
      <vt:lpstr>Authentication</vt:lpstr>
      <vt:lpstr>Authentication</vt:lpstr>
      <vt:lpstr>AuthenticationManager Interface</vt:lpstr>
      <vt:lpstr>Authentication Interface</vt:lpstr>
      <vt:lpstr>&lt;&lt; Authentication &gt;&gt;</vt:lpstr>
      <vt:lpstr>Authentication Provider</vt:lpstr>
      <vt:lpstr>AuthenticationProvider Interface</vt:lpstr>
      <vt:lpstr>UserDetailsService Interface</vt:lpstr>
      <vt:lpstr>Security Context Holder</vt:lpstr>
      <vt:lpstr>Recap</vt:lpstr>
      <vt:lpstr>An Authentication Filter generates an  Authentication Request and calls the  Authentication Manager to authenticate</vt:lpstr>
      <vt:lpstr>Spring Security with Spring Boot</vt:lpstr>
      <vt:lpstr>Demo</vt:lpstr>
      <vt:lpstr>Basic Authentication</vt:lpstr>
      <vt:lpstr>PowerPoint Presentation</vt:lpstr>
      <vt:lpstr>Security Filters</vt:lpstr>
      <vt:lpstr>PowerPoint Presentation</vt:lpstr>
      <vt:lpstr>Authentication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Durga Adimulam</dc:creator>
  <cp:lastModifiedBy>Jagdish Kamadi</cp:lastModifiedBy>
  <cp:revision>102</cp:revision>
  <dcterms:created xsi:type="dcterms:W3CDTF">2019-01-21T09:41:00Z</dcterms:created>
  <dcterms:modified xsi:type="dcterms:W3CDTF">2023-05-07T16:29:57Z</dcterms:modified>
</cp:coreProperties>
</file>